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12"/>
  </p:notesMasterIdLst>
  <p:sldIdLst>
    <p:sldId id="259" r:id="rId2"/>
    <p:sldId id="264" r:id="rId3"/>
    <p:sldId id="277" r:id="rId4"/>
    <p:sldId id="278" r:id="rId5"/>
    <p:sldId id="269" r:id="rId6"/>
    <p:sldId id="279" r:id="rId7"/>
    <p:sldId id="272" r:id="rId8"/>
    <p:sldId id="275" r:id="rId9"/>
    <p:sldId id="280" r:id="rId10"/>
    <p:sldId id="274" r:id="rId11"/>
  </p:sldIdLst>
  <p:sldSz cx="12192000" cy="6858000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44" autoAdjust="0"/>
    <p:restoredTop sz="84336" autoAdjust="0"/>
  </p:normalViewPr>
  <p:slideViewPr>
    <p:cSldViewPr snapToGrid="0">
      <p:cViewPr varScale="1">
        <p:scale>
          <a:sx n="79" d="100"/>
          <a:sy n="79" d="100"/>
        </p:scale>
        <p:origin x="720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8FFE33-0792-406B-9131-595ABD086ECC}" type="datetimeFigureOut">
              <a:rPr lang="fr-FR" smtClean="0"/>
              <a:t>23/06/2022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33F973-FDEE-4699-A3B4-A74E199D60D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852647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33F973-FDEE-4699-A3B4-A74E199D60D6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3555102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33F973-FDEE-4699-A3B4-A74E199D60D6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540256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33F973-FDEE-4699-A3B4-A74E199D60D6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84124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33F973-FDEE-4699-A3B4-A74E199D60D6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997690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33F973-FDEE-4699-A3B4-A74E199D60D6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256284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dirty="0" smtClean="0"/>
              <a:t>&gt; Ministry of interior. </a:t>
            </a:r>
            <a:r>
              <a:rPr lang="en-US" sz="1200" dirty="0" smtClean="0"/>
              <a:t>Within this, the General Directorate for Foreign Nationals in France (DGEF), </a:t>
            </a:r>
            <a:r>
              <a:rPr lang="en-US" sz="1200" b="1" dirty="0" smtClean="0"/>
              <a:t>the Directorate for Integration and Access to Citizenship (DIAN) </a:t>
            </a:r>
            <a:r>
              <a:rPr lang="en-US" sz="1200" dirty="0" smtClean="0"/>
              <a:t>is responsible for designing and implementing the public integration policy for newly-arrived foreign nationals in France and access to French citizenship. </a:t>
            </a:r>
            <a:r>
              <a:rPr lang="en-US" sz="1200" b="1" dirty="0" smtClean="0"/>
              <a:t>The Sub-directorate for the Integration of Foreign Nationals (SDIE) </a:t>
            </a:r>
            <a:r>
              <a:rPr lang="en-US" sz="1200" dirty="0" smtClean="0"/>
              <a:t>within the DIAN defines and implements the integration policy for foreign nationals granted residence in France for the first time and who wish to settle in the country on a long-term basis.</a:t>
            </a:r>
          </a:p>
          <a:p>
            <a:r>
              <a:rPr lang="en-US" sz="1200" b="1" dirty="0" smtClean="0"/>
              <a:t>&gt; DIAIR</a:t>
            </a:r>
            <a:r>
              <a:rPr lang="en-US" sz="1200" dirty="0" smtClean="0"/>
              <a:t>:</a:t>
            </a:r>
            <a:r>
              <a:rPr lang="en-US" sz="1200" baseline="0" dirty="0" smtClean="0"/>
              <a:t> </a:t>
            </a:r>
            <a:r>
              <a:rPr lang="en-US" sz="1200" dirty="0" smtClean="0"/>
              <a:t>was appointed by the French Council of Ministers in May 2018 to implement an overall coordination and </a:t>
            </a:r>
            <a:r>
              <a:rPr lang="en-US" sz="1200" dirty="0" err="1" smtClean="0"/>
              <a:t>mobilisation</a:t>
            </a:r>
            <a:r>
              <a:rPr lang="en-US" sz="1200" dirty="0" smtClean="0"/>
              <a:t> of stakeholders at all levels: central or </a:t>
            </a:r>
            <a:r>
              <a:rPr lang="en-US" sz="1200" dirty="0" err="1" smtClean="0"/>
              <a:t>decentralised</a:t>
            </a:r>
            <a:r>
              <a:rPr lang="en-US" sz="1200" dirty="0" smtClean="0"/>
              <a:t> administration, regional authorities, associations and civil society 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33F973-FDEE-4699-A3B4-A74E199D60D6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002846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33F973-FDEE-4699-A3B4-A74E199D60D6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1915516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33F973-FDEE-4699-A3B4-A74E199D60D6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715724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33F973-FDEE-4699-A3B4-A74E199D60D6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5623914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33F973-FDEE-4699-A3B4-A74E199D60D6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589387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764799" y="606021"/>
            <a:ext cx="1310493" cy="152711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904" dirty="0">
              <a:solidFill>
                <a:prstClr val="black"/>
              </a:solidFill>
            </a:endParaRPr>
          </a:p>
        </p:txBody>
      </p:sp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235529" y="1755374"/>
            <a:ext cx="9720939" cy="61048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967" b="1" i="0">
                <a:solidFill>
                  <a:srgbClr val="034EA2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1"/>
            <a:ext cx="853440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476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13434" marR="5374" indent="-672" algn="ctr">
              <a:lnSpc>
                <a:spcPct val="107100"/>
              </a:lnSpc>
              <a:spcBef>
                <a:spcPts val="16"/>
              </a:spcBef>
            </a:pPr>
            <a:r>
              <a:rPr lang="fr-FR" spc="16" smtClean="0">
                <a:solidFill>
                  <a:prstClr val="white"/>
                </a:solidFill>
              </a:rPr>
              <a:t>MINISTÈRE  </a:t>
            </a:r>
            <a:r>
              <a:rPr lang="fr-FR" spc="-16" smtClean="0">
                <a:solidFill>
                  <a:prstClr val="white"/>
                </a:solidFill>
              </a:rPr>
              <a:t>DE       </a:t>
            </a:r>
            <a:r>
              <a:rPr lang="fr-FR" spc="-26" smtClean="0">
                <a:solidFill>
                  <a:prstClr val="white"/>
                </a:solidFill>
              </a:rPr>
              <a:t>L</a:t>
            </a:r>
            <a:r>
              <a:rPr lang="fr-FR" spc="21" smtClean="0">
                <a:solidFill>
                  <a:prstClr val="white"/>
                </a:solidFill>
              </a:rPr>
              <a:t>’INTÉRIEU</a:t>
            </a:r>
            <a:r>
              <a:rPr lang="fr-FR" spc="-42" smtClean="0">
                <a:solidFill>
                  <a:prstClr val="white"/>
                </a:solidFill>
              </a:rPr>
              <a:t>R</a:t>
            </a:r>
            <a:r>
              <a:rPr lang="fr-FR" spc="-79" smtClean="0">
                <a:solidFill>
                  <a:prstClr val="white"/>
                </a:solidFill>
              </a:rPr>
              <a:t> </a:t>
            </a:r>
            <a:endParaRPr lang="fr-FR" spc="-79" dirty="0">
              <a:solidFill>
                <a:prstClr val="white"/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3125A6-A07E-419B-B085-B32AECBAD946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6/23/2022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83427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225358" y="580193"/>
            <a:ext cx="2747544" cy="260392"/>
          </a:xfrm>
        </p:spPr>
        <p:txBody>
          <a:bodyPr lIns="0" tIns="0" rIns="0" bIns="0"/>
          <a:lstStyle>
            <a:lvl1pPr>
              <a:defRPr sz="1692" b="0" i="1">
                <a:solidFill>
                  <a:srgbClr val="231F2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476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13434" marR="5374" indent="-672" algn="ctr">
              <a:lnSpc>
                <a:spcPct val="107100"/>
              </a:lnSpc>
              <a:spcBef>
                <a:spcPts val="16"/>
              </a:spcBef>
            </a:pPr>
            <a:r>
              <a:rPr lang="fr-FR" spc="16" smtClean="0">
                <a:solidFill>
                  <a:prstClr val="white"/>
                </a:solidFill>
              </a:rPr>
              <a:t>MINISTÈRE  </a:t>
            </a:r>
            <a:r>
              <a:rPr lang="fr-FR" spc="-16" smtClean="0">
                <a:solidFill>
                  <a:prstClr val="white"/>
                </a:solidFill>
              </a:rPr>
              <a:t>DE       </a:t>
            </a:r>
            <a:r>
              <a:rPr lang="fr-FR" spc="-26" smtClean="0">
                <a:solidFill>
                  <a:prstClr val="white"/>
                </a:solidFill>
              </a:rPr>
              <a:t>L</a:t>
            </a:r>
            <a:r>
              <a:rPr lang="fr-FR" spc="21" smtClean="0">
                <a:solidFill>
                  <a:prstClr val="white"/>
                </a:solidFill>
              </a:rPr>
              <a:t>’INTÉRIEU</a:t>
            </a:r>
            <a:r>
              <a:rPr lang="fr-FR" spc="-42" smtClean="0">
                <a:solidFill>
                  <a:prstClr val="white"/>
                </a:solidFill>
              </a:rPr>
              <a:t>R</a:t>
            </a:r>
            <a:r>
              <a:rPr lang="fr-FR" spc="-79" smtClean="0">
                <a:solidFill>
                  <a:prstClr val="white"/>
                </a:solidFill>
              </a:rPr>
              <a:t> </a:t>
            </a:r>
            <a:endParaRPr lang="fr-FR" spc="-79" dirty="0">
              <a:solidFill>
                <a:prstClr val="white"/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D5A410-F195-42C5-856E-9814F907CB50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6/23/2022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52029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225358" y="580193"/>
            <a:ext cx="2747544" cy="260392"/>
          </a:xfrm>
        </p:spPr>
        <p:txBody>
          <a:bodyPr lIns="0" tIns="0" rIns="0" bIns="0"/>
          <a:lstStyle>
            <a:lvl1pPr>
              <a:defRPr sz="1692" b="0" i="1">
                <a:solidFill>
                  <a:srgbClr val="231F2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1" y="1577340"/>
            <a:ext cx="530352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1" y="1577340"/>
            <a:ext cx="530352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476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13434" marR="5374" indent="-672" algn="ctr">
              <a:lnSpc>
                <a:spcPct val="107100"/>
              </a:lnSpc>
              <a:spcBef>
                <a:spcPts val="16"/>
              </a:spcBef>
            </a:pPr>
            <a:r>
              <a:rPr lang="fr-FR" spc="16" smtClean="0">
                <a:solidFill>
                  <a:prstClr val="white"/>
                </a:solidFill>
              </a:rPr>
              <a:t>MINISTÈRE  </a:t>
            </a:r>
            <a:r>
              <a:rPr lang="fr-FR" spc="-16" smtClean="0">
                <a:solidFill>
                  <a:prstClr val="white"/>
                </a:solidFill>
              </a:rPr>
              <a:t>DE       </a:t>
            </a:r>
            <a:r>
              <a:rPr lang="fr-FR" spc="-26" smtClean="0">
                <a:solidFill>
                  <a:prstClr val="white"/>
                </a:solidFill>
              </a:rPr>
              <a:t>L</a:t>
            </a:r>
            <a:r>
              <a:rPr lang="fr-FR" spc="21" smtClean="0">
                <a:solidFill>
                  <a:prstClr val="white"/>
                </a:solidFill>
              </a:rPr>
              <a:t>’INTÉRIEU</a:t>
            </a:r>
            <a:r>
              <a:rPr lang="fr-FR" spc="-42" smtClean="0">
                <a:solidFill>
                  <a:prstClr val="white"/>
                </a:solidFill>
              </a:rPr>
              <a:t>R</a:t>
            </a:r>
            <a:r>
              <a:rPr lang="fr-FR" spc="-79" smtClean="0">
                <a:solidFill>
                  <a:prstClr val="white"/>
                </a:solidFill>
              </a:rPr>
              <a:t> </a:t>
            </a:r>
            <a:endParaRPr lang="fr-FR" spc="-79" dirty="0">
              <a:solidFill>
                <a:prstClr val="white"/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A4F664-B2E6-4A2F-B459-D4342EF655F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6/23/2022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29598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225358" y="580193"/>
            <a:ext cx="2747544" cy="260392"/>
          </a:xfrm>
        </p:spPr>
        <p:txBody>
          <a:bodyPr lIns="0" tIns="0" rIns="0" bIns="0"/>
          <a:lstStyle>
            <a:lvl1pPr>
              <a:defRPr sz="1692" b="0" i="1">
                <a:solidFill>
                  <a:srgbClr val="231F2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476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13434" marR="5374" indent="-672" algn="ctr">
              <a:lnSpc>
                <a:spcPct val="107100"/>
              </a:lnSpc>
              <a:spcBef>
                <a:spcPts val="16"/>
              </a:spcBef>
            </a:pPr>
            <a:r>
              <a:rPr lang="fr-FR" spc="16" smtClean="0">
                <a:solidFill>
                  <a:prstClr val="white"/>
                </a:solidFill>
              </a:rPr>
              <a:t>MINISTÈRE  </a:t>
            </a:r>
            <a:r>
              <a:rPr lang="fr-FR" spc="-16" smtClean="0">
                <a:solidFill>
                  <a:prstClr val="white"/>
                </a:solidFill>
              </a:rPr>
              <a:t>DE       </a:t>
            </a:r>
            <a:r>
              <a:rPr lang="fr-FR" spc="-26" smtClean="0">
                <a:solidFill>
                  <a:prstClr val="white"/>
                </a:solidFill>
              </a:rPr>
              <a:t>L</a:t>
            </a:r>
            <a:r>
              <a:rPr lang="fr-FR" spc="21" smtClean="0">
                <a:solidFill>
                  <a:prstClr val="white"/>
                </a:solidFill>
              </a:rPr>
              <a:t>’INTÉRIEU</a:t>
            </a:r>
            <a:r>
              <a:rPr lang="fr-FR" spc="-42" smtClean="0">
                <a:solidFill>
                  <a:prstClr val="white"/>
                </a:solidFill>
              </a:rPr>
              <a:t>R</a:t>
            </a:r>
            <a:r>
              <a:rPr lang="fr-FR" spc="-79" smtClean="0">
                <a:solidFill>
                  <a:prstClr val="white"/>
                </a:solidFill>
              </a:rPr>
              <a:t> </a:t>
            </a:r>
            <a:endParaRPr lang="fr-FR" spc="-79" dirty="0">
              <a:solidFill>
                <a:prstClr val="white"/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7EBD8E-D107-4911-99A2-AC9C65A55E1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6/23/2022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24310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476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13434" marR="5374" indent="-672" algn="ctr">
              <a:lnSpc>
                <a:spcPct val="107100"/>
              </a:lnSpc>
              <a:spcBef>
                <a:spcPts val="16"/>
              </a:spcBef>
            </a:pPr>
            <a:r>
              <a:rPr lang="fr-FR" spc="16" smtClean="0">
                <a:solidFill>
                  <a:prstClr val="white"/>
                </a:solidFill>
              </a:rPr>
              <a:t>MINISTÈRE  </a:t>
            </a:r>
            <a:r>
              <a:rPr lang="fr-FR" spc="-16" smtClean="0">
                <a:solidFill>
                  <a:prstClr val="white"/>
                </a:solidFill>
              </a:rPr>
              <a:t>DE       </a:t>
            </a:r>
            <a:r>
              <a:rPr lang="fr-FR" spc="-26" smtClean="0">
                <a:solidFill>
                  <a:prstClr val="white"/>
                </a:solidFill>
              </a:rPr>
              <a:t>L</a:t>
            </a:r>
            <a:r>
              <a:rPr lang="fr-FR" spc="21" smtClean="0">
                <a:solidFill>
                  <a:prstClr val="white"/>
                </a:solidFill>
              </a:rPr>
              <a:t>’INTÉRIEU</a:t>
            </a:r>
            <a:r>
              <a:rPr lang="fr-FR" spc="-42" smtClean="0">
                <a:solidFill>
                  <a:prstClr val="white"/>
                </a:solidFill>
              </a:rPr>
              <a:t>R</a:t>
            </a:r>
            <a:r>
              <a:rPr lang="fr-FR" spc="-79" smtClean="0">
                <a:solidFill>
                  <a:prstClr val="white"/>
                </a:solidFill>
              </a:rPr>
              <a:t> </a:t>
            </a:r>
            <a:endParaRPr lang="fr-FR" spc="-79" dirty="0">
              <a:solidFill>
                <a:prstClr val="white"/>
              </a:solidFill>
            </a:endParaRP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76391B-BE7E-4592-A318-A080A4B35D3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6/23/2022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58941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 hasCustomPrompt="1"/>
          </p:nvPr>
        </p:nvSpPr>
        <p:spPr bwMode="gray">
          <a:xfrm>
            <a:off x="479999" y="1200000"/>
            <a:ext cx="11232000" cy="246221"/>
          </a:xfrm>
        </p:spPr>
        <p:txBody>
          <a:bodyPr/>
          <a:lstStyle/>
          <a:p>
            <a:r>
              <a:rPr lang="fr-FR" noProof="0" dirty="0"/>
              <a:t>Titre</a:t>
            </a:r>
            <a:endParaRPr lang="fr-FR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 bwMode="gray">
          <a:xfrm>
            <a:off x="609600" y="6377940"/>
            <a:ext cx="2804160" cy="276999"/>
          </a:xfrm>
        </p:spPr>
        <p:txBody>
          <a:bodyPr/>
          <a:lstStyle/>
          <a:p>
            <a:pPr algn="r"/>
            <a:r>
              <a:rPr lang="fr-FR" cap="all">
                <a:solidFill>
                  <a:prstClr val="black">
                    <a:tint val="75000"/>
                  </a:prstClr>
                </a:solidFill>
              </a:rPr>
              <a:t>XX/XX/XXXX</a:t>
            </a:r>
            <a:endParaRPr lang="fr-FR" cap="al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 bwMode="gray">
          <a:xfrm>
            <a:off x="8831725" y="6063021"/>
            <a:ext cx="461905" cy="293006"/>
          </a:xfrm>
        </p:spPr>
        <p:txBody>
          <a:bodyPr/>
          <a:lstStyle/>
          <a:p>
            <a:r>
              <a:rPr lang="fr-FR" dirty="0">
                <a:solidFill>
                  <a:prstClr val="white"/>
                </a:solidFill>
              </a:rPr>
              <a:t>Intitulé de la direction ou de l’organisme rattaché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 bwMode="gray">
          <a:xfrm>
            <a:off x="8778240" y="6377940"/>
            <a:ext cx="2804160" cy="276999"/>
          </a:xfrm>
        </p:spPr>
        <p:txBody>
          <a:bodyPr/>
          <a:lstStyle/>
          <a:p>
            <a:fld id="{733122C9-A0B9-462F-8757-0847AD287B63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4" hasCustomPrompt="1"/>
          </p:nvPr>
        </p:nvSpPr>
        <p:spPr bwMode="gray">
          <a:xfrm>
            <a:off x="479998" y="2448001"/>
            <a:ext cx="11232000" cy="1384995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  <p:sp>
        <p:nvSpPr>
          <p:cNvPr id="15" name="Espace réservé du texte 9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4416000" y="240001"/>
            <a:ext cx="7296000" cy="230878"/>
          </a:xfrm>
        </p:spPr>
        <p:txBody>
          <a:bodyPr/>
          <a:lstStyle>
            <a:lvl1pPr marL="108001" indent="-108001" algn="r">
              <a:spcAft>
                <a:spcPts val="0"/>
              </a:spcAft>
              <a:buFont typeface="+mj-lt"/>
              <a:buAutoNum type="arabicPeriod"/>
              <a:defRPr sz="750" b="1"/>
            </a:lvl1pPr>
            <a:lvl2pPr marL="108001" indent="-108001" algn="r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  <a:defRPr sz="750"/>
            </a:lvl2pPr>
          </a:lstStyle>
          <a:p>
            <a:pPr lvl="0"/>
            <a:r>
              <a:rPr lang="fr-FR" dirty="0"/>
              <a:t>Titre</a:t>
            </a:r>
          </a:p>
          <a:p>
            <a:pPr lvl="1"/>
            <a:r>
              <a:rPr lang="fr-FR" dirty="0"/>
              <a:t>Sous-titre</a:t>
            </a:r>
          </a:p>
        </p:txBody>
      </p:sp>
    </p:spTree>
    <p:extLst>
      <p:ext uri="{BB962C8B-B14F-4D97-AF65-F5344CB8AC3E}">
        <p14:creationId xmlns:p14="http://schemas.microsoft.com/office/powerpoint/2010/main" val="9946418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9005850" y="0"/>
            <a:ext cx="1217752" cy="1129790"/>
          </a:xfrm>
          <a:custGeom>
            <a:avLst/>
            <a:gdLst/>
            <a:ahLst/>
            <a:cxnLst/>
            <a:rect l="l" t="t" r="r" b="b"/>
            <a:pathLst>
              <a:path w="1068070" h="1068070">
                <a:moveTo>
                  <a:pt x="0" y="0"/>
                </a:moveTo>
                <a:lnTo>
                  <a:pt x="1067498" y="1067498"/>
                </a:lnTo>
              </a:path>
            </a:pathLst>
          </a:custGeom>
          <a:ln w="12700">
            <a:solidFill>
              <a:srgbClr val="005AA9"/>
            </a:solidFill>
          </a:ln>
        </p:spPr>
        <p:txBody>
          <a:bodyPr wrap="square" lIns="0" tIns="0" rIns="0" bIns="0" rtlCol="0"/>
          <a:lstStyle/>
          <a:p>
            <a:endParaRPr sz="1904" dirty="0">
              <a:solidFill>
                <a:prstClr val="black"/>
              </a:solidFill>
            </a:endParaRPr>
          </a:p>
        </p:txBody>
      </p:sp>
      <p:sp>
        <p:nvSpPr>
          <p:cNvPr id="17" name="bk object 17"/>
          <p:cNvSpPr/>
          <p:nvPr/>
        </p:nvSpPr>
        <p:spPr>
          <a:xfrm>
            <a:off x="1954762" y="5725268"/>
            <a:ext cx="1217752" cy="1129790"/>
          </a:xfrm>
          <a:custGeom>
            <a:avLst/>
            <a:gdLst/>
            <a:ahLst/>
            <a:cxnLst/>
            <a:rect l="l" t="t" r="r" b="b"/>
            <a:pathLst>
              <a:path w="1068070" h="1068070">
                <a:moveTo>
                  <a:pt x="0" y="0"/>
                </a:moveTo>
                <a:lnTo>
                  <a:pt x="1067497" y="1067497"/>
                </a:lnTo>
              </a:path>
            </a:pathLst>
          </a:custGeom>
          <a:ln w="12700">
            <a:solidFill>
              <a:srgbClr val="ADC32B"/>
            </a:solidFill>
          </a:ln>
        </p:spPr>
        <p:txBody>
          <a:bodyPr wrap="square" lIns="0" tIns="0" rIns="0" bIns="0" rtlCol="0"/>
          <a:lstStyle/>
          <a:p>
            <a:endParaRPr sz="1904" dirty="0">
              <a:solidFill>
                <a:prstClr val="black"/>
              </a:solidFill>
            </a:endParaRPr>
          </a:p>
        </p:txBody>
      </p:sp>
      <p:sp>
        <p:nvSpPr>
          <p:cNvPr id="18" name="bk object 18"/>
          <p:cNvSpPr/>
          <p:nvPr/>
        </p:nvSpPr>
        <p:spPr>
          <a:xfrm>
            <a:off x="9504079" y="5681130"/>
            <a:ext cx="1619152" cy="646199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904" dirty="0">
              <a:solidFill>
                <a:prstClr val="black"/>
              </a:solidFill>
            </a:endParaRPr>
          </a:p>
        </p:txBody>
      </p:sp>
      <p:sp>
        <p:nvSpPr>
          <p:cNvPr id="19" name="bk object 19"/>
          <p:cNvSpPr/>
          <p:nvPr/>
        </p:nvSpPr>
        <p:spPr>
          <a:xfrm>
            <a:off x="10888632" y="3499510"/>
            <a:ext cx="1302459" cy="1227186"/>
          </a:xfrm>
          <a:custGeom>
            <a:avLst/>
            <a:gdLst/>
            <a:ahLst/>
            <a:cxnLst/>
            <a:rect l="l" t="t" r="r" b="b"/>
            <a:pathLst>
              <a:path w="1142365" h="1160145">
                <a:moveTo>
                  <a:pt x="0" y="1160133"/>
                </a:moveTo>
                <a:lnTo>
                  <a:pt x="1141765" y="0"/>
                </a:lnTo>
              </a:path>
            </a:pathLst>
          </a:custGeom>
          <a:ln w="12700">
            <a:solidFill>
              <a:srgbClr val="F99D1C"/>
            </a:solidFill>
          </a:ln>
        </p:spPr>
        <p:txBody>
          <a:bodyPr wrap="square" lIns="0" tIns="0" rIns="0" bIns="0" rtlCol="0"/>
          <a:lstStyle/>
          <a:p>
            <a:endParaRPr sz="1904" dirty="0">
              <a:solidFill>
                <a:prstClr val="black"/>
              </a:solidFill>
            </a:endParaRPr>
          </a:p>
        </p:txBody>
      </p:sp>
      <p:sp>
        <p:nvSpPr>
          <p:cNvPr id="20" name="bk object 20"/>
          <p:cNvSpPr/>
          <p:nvPr/>
        </p:nvSpPr>
        <p:spPr>
          <a:xfrm>
            <a:off x="1" y="2716489"/>
            <a:ext cx="766706" cy="1421977"/>
          </a:xfrm>
          <a:custGeom>
            <a:avLst/>
            <a:gdLst/>
            <a:ahLst/>
            <a:cxnLst/>
            <a:rect l="l" t="t" r="r" b="b"/>
            <a:pathLst>
              <a:path w="672465" h="1344295">
                <a:moveTo>
                  <a:pt x="0" y="0"/>
                </a:moveTo>
                <a:lnTo>
                  <a:pt x="0" y="1343820"/>
                </a:lnTo>
                <a:lnTo>
                  <a:pt x="671910" y="671910"/>
                </a:lnTo>
                <a:lnTo>
                  <a:pt x="0" y="0"/>
                </a:lnTo>
                <a:close/>
              </a:path>
            </a:pathLst>
          </a:custGeom>
          <a:solidFill>
            <a:srgbClr val="005AA7"/>
          </a:solidFill>
        </p:spPr>
        <p:txBody>
          <a:bodyPr wrap="square" lIns="0" tIns="0" rIns="0" bIns="0" rtlCol="0"/>
          <a:lstStyle/>
          <a:p>
            <a:endParaRPr sz="1904" dirty="0">
              <a:solidFill>
                <a:prstClr val="black"/>
              </a:solidFill>
            </a:endParaRPr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225358" y="580193"/>
            <a:ext cx="2747544" cy="24622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600" b="0" i="1">
                <a:solidFill>
                  <a:srgbClr val="231F2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36372" y="2430517"/>
            <a:ext cx="11719257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8831725" y="6063021"/>
            <a:ext cx="461905" cy="2350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76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13434" marR="5374" indent="-672" algn="ctr">
              <a:lnSpc>
                <a:spcPct val="107100"/>
              </a:lnSpc>
              <a:spcBef>
                <a:spcPts val="16"/>
              </a:spcBef>
            </a:pPr>
            <a:r>
              <a:rPr lang="fr-FR" spc="16" smtClean="0">
                <a:solidFill>
                  <a:prstClr val="white"/>
                </a:solidFill>
              </a:rPr>
              <a:t>MINISTÈRE  </a:t>
            </a:r>
            <a:r>
              <a:rPr lang="fr-FR" spc="-16" smtClean="0">
                <a:solidFill>
                  <a:prstClr val="white"/>
                </a:solidFill>
              </a:rPr>
              <a:t>DE       </a:t>
            </a:r>
            <a:r>
              <a:rPr lang="fr-FR" spc="-26" smtClean="0">
                <a:solidFill>
                  <a:prstClr val="white"/>
                </a:solidFill>
              </a:rPr>
              <a:t>L</a:t>
            </a:r>
            <a:r>
              <a:rPr lang="fr-FR" spc="21" smtClean="0">
                <a:solidFill>
                  <a:prstClr val="white"/>
                </a:solidFill>
              </a:rPr>
              <a:t>’INTÉRIEU</a:t>
            </a:r>
            <a:r>
              <a:rPr lang="fr-FR" spc="-42" smtClean="0">
                <a:solidFill>
                  <a:prstClr val="white"/>
                </a:solidFill>
              </a:rPr>
              <a:t>R</a:t>
            </a:r>
            <a:r>
              <a:rPr lang="fr-FR" spc="-79" smtClean="0">
                <a:solidFill>
                  <a:prstClr val="white"/>
                </a:solidFill>
              </a:rPr>
              <a:t> </a:t>
            </a:r>
            <a:endParaRPr lang="fr-FR" spc="-79" dirty="0">
              <a:solidFill>
                <a:prstClr val="white"/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7B15FA-5F59-47CA-BE1F-A78770E943E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6/23/2022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11860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</p:sldLayoutIdLst>
  <p:hf hdr="0" ftr="0" dt="0"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83626">
        <a:defRPr>
          <a:latin typeface="+mn-lt"/>
          <a:ea typeface="+mn-ea"/>
          <a:cs typeface="+mn-cs"/>
        </a:defRPr>
      </a:lvl2pPr>
      <a:lvl3pPr marL="967252">
        <a:defRPr>
          <a:latin typeface="+mn-lt"/>
          <a:ea typeface="+mn-ea"/>
          <a:cs typeface="+mn-cs"/>
        </a:defRPr>
      </a:lvl3pPr>
      <a:lvl4pPr marL="1450878">
        <a:defRPr>
          <a:latin typeface="+mn-lt"/>
          <a:ea typeface="+mn-ea"/>
          <a:cs typeface="+mn-cs"/>
        </a:defRPr>
      </a:lvl4pPr>
      <a:lvl5pPr marL="1934505">
        <a:defRPr>
          <a:latin typeface="+mn-lt"/>
          <a:ea typeface="+mn-ea"/>
          <a:cs typeface="+mn-cs"/>
        </a:defRPr>
      </a:lvl5pPr>
      <a:lvl6pPr marL="2418131">
        <a:defRPr>
          <a:latin typeface="+mn-lt"/>
          <a:ea typeface="+mn-ea"/>
          <a:cs typeface="+mn-cs"/>
        </a:defRPr>
      </a:lvl6pPr>
      <a:lvl7pPr marL="2901757">
        <a:defRPr>
          <a:latin typeface="+mn-lt"/>
          <a:ea typeface="+mn-ea"/>
          <a:cs typeface="+mn-cs"/>
        </a:defRPr>
      </a:lvl7pPr>
      <a:lvl8pPr marL="3385383">
        <a:defRPr>
          <a:latin typeface="+mn-lt"/>
          <a:ea typeface="+mn-ea"/>
          <a:cs typeface="+mn-cs"/>
        </a:defRPr>
      </a:lvl8pPr>
      <a:lvl9pPr marL="3869009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83626">
        <a:defRPr>
          <a:latin typeface="+mn-lt"/>
          <a:ea typeface="+mn-ea"/>
          <a:cs typeface="+mn-cs"/>
        </a:defRPr>
      </a:lvl2pPr>
      <a:lvl3pPr marL="967252">
        <a:defRPr>
          <a:latin typeface="+mn-lt"/>
          <a:ea typeface="+mn-ea"/>
          <a:cs typeface="+mn-cs"/>
        </a:defRPr>
      </a:lvl3pPr>
      <a:lvl4pPr marL="1450878">
        <a:defRPr>
          <a:latin typeface="+mn-lt"/>
          <a:ea typeface="+mn-ea"/>
          <a:cs typeface="+mn-cs"/>
        </a:defRPr>
      </a:lvl4pPr>
      <a:lvl5pPr marL="1934505">
        <a:defRPr>
          <a:latin typeface="+mn-lt"/>
          <a:ea typeface="+mn-ea"/>
          <a:cs typeface="+mn-cs"/>
        </a:defRPr>
      </a:lvl5pPr>
      <a:lvl6pPr marL="2418131">
        <a:defRPr>
          <a:latin typeface="+mn-lt"/>
          <a:ea typeface="+mn-ea"/>
          <a:cs typeface="+mn-cs"/>
        </a:defRPr>
      </a:lvl6pPr>
      <a:lvl7pPr marL="2901757">
        <a:defRPr>
          <a:latin typeface="+mn-lt"/>
          <a:ea typeface="+mn-ea"/>
          <a:cs typeface="+mn-cs"/>
        </a:defRPr>
      </a:lvl7pPr>
      <a:lvl8pPr marL="3385383">
        <a:defRPr>
          <a:latin typeface="+mn-lt"/>
          <a:ea typeface="+mn-ea"/>
          <a:cs typeface="+mn-cs"/>
        </a:defRPr>
      </a:lvl8pPr>
      <a:lvl9pPr marL="3869009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sdie-dian-dgef@interieur.gouv.fr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Vd7rtjP4G2Y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jp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mmigration.interieur.gouv.fr/fr/Info-ressources/Etudes-et-statistiques/Chiffres-cles-population-emploi/Emploi" TargetMode="External"/><Relationship Id="rId7" Type="http://schemas.openxmlformats.org/officeDocument/2006/relationships/hyperlink" Target="https://www.immigration.interieur.gouv.fr/Integration-et-Acces-a-la-nationalite/Europe-International/Les-rendez-vous-politiques-de-haut-niveau-organises-par-les-presidences-de-l-UE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Relationship Id="rId6" Type="http://schemas.openxmlformats.org/officeDocument/2006/relationships/hyperlink" Target="https://www.gouvernement.fr/upload/media/default/0001/01/2019_11_dossier_de_presse_-_comite_interministeriel_sur_limmigration_et_lintegration_-_06.11.2019.pdf" TargetMode="External"/><Relationship Id="rId5" Type="http://schemas.openxmlformats.org/officeDocument/2006/relationships/hyperlink" Target="https://www.oecd.org/els/mig/migration-policy-debates-25.pdf" TargetMode="External"/><Relationship Id="rId4" Type="http://schemas.openxmlformats.org/officeDocument/2006/relationships/hyperlink" Target="http://www.immigration.interieur.gouv.fr/Info-ressources/Actualites/Focus/Les-primo-arrivants-en-2019-un-an-apres-leur-premier-titre-de-sejour-premiers-resultats-de-l-enquete-Elipa-2" TargetMode="Externa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www.cicade.org/" TargetMode="External"/><Relationship Id="rId3" Type="http://schemas.openxmlformats.org/officeDocument/2006/relationships/hyperlink" Target="https://www.immigration.interieur.gouv.fr/content/download/131117/1042668/file/Plaquette_PIR_A5_janv2022_EN.pdf" TargetMode="External"/><Relationship Id="rId7" Type="http://schemas.openxmlformats.org/officeDocument/2006/relationships/hyperlink" Target="http://www.adate.org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www.sistech.fr/" TargetMode="External"/><Relationship Id="rId5" Type="http://schemas.openxmlformats.org/officeDocument/2006/relationships/hyperlink" Target="https://www1.ac-lyon.fr/greta/actualite/lexperience-na-frontieres" TargetMode="External"/><Relationship Id="rId10" Type="http://schemas.openxmlformats.org/officeDocument/2006/relationships/hyperlink" Target="https://www.womenforwomenfrance.org/" TargetMode="External"/><Relationship Id="rId4" Type="http://schemas.openxmlformats.org/officeDocument/2006/relationships/hyperlink" Target="https://www.immigration.interieur.gouv.fr/Integration-et-Acces-a-la-nationalite/Le-parcours-personnalise-d-integration-republicaine/Le-contrat-d-integration-republicaine-CIR/La-formation-linguistique" TargetMode="External"/><Relationship Id="rId9" Type="http://schemas.openxmlformats.org/officeDocument/2006/relationships/hyperlink" Target="https://federationgams.org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re 9"/>
          <p:cNvSpPr>
            <a:spLocks noGrp="1"/>
          </p:cNvSpPr>
          <p:nvPr>
            <p:ph type="title"/>
          </p:nvPr>
        </p:nvSpPr>
        <p:spPr>
          <a:xfrm>
            <a:off x="1006688" y="335846"/>
            <a:ext cx="9964192" cy="6155531"/>
          </a:xfrm>
        </p:spPr>
        <p:txBody>
          <a:bodyPr/>
          <a:lstStyle/>
          <a:p>
            <a:pPr algn="l" defTabSz="457220">
              <a:spcBef>
                <a:spcPct val="20000"/>
              </a:spcBef>
            </a:pP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GB" sz="4000" b="1" i="0" dirty="0"/>
              <a:t>Presentation of the French priority measures for migrant women’s </a:t>
            </a:r>
            <a:r>
              <a:rPr lang="en-GB" sz="4000" b="1" i="0" dirty="0" smtClean="0"/>
              <a:t>integration</a:t>
            </a:r>
            <a:r>
              <a:rPr lang="en-GB" sz="4000" b="1" dirty="0" smtClean="0"/>
              <a:t/>
            </a:r>
            <a:br>
              <a:rPr lang="en-GB" sz="4000" b="1" dirty="0" smtClean="0"/>
            </a:br>
            <a:r>
              <a:rPr lang="en-GB" sz="4000" b="1" dirty="0" smtClean="0"/>
              <a:t/>
            </a:r>
            <a:br>
              <a:rPr lang="en-GB" sz="4000" b="1" dirty="0" smtClean="0"/>
            </a:br>
            <a:r>
              <a:rPr lang="en-GB" sz="4000" b="1" dirty="0" smtClean="0"/>
              <a:t>Promotion </a:t>
            </a:r>
            <a:r>
              <a:rPr lang="en-GB" sz="4000" b="1" dirty="0"/>
              <a:t>of </a:t>
            </a:r>
            <a:r>
              <a:rPr lang="en-GB" sz="4000" b="1" dirty="0" smtClean="0"/>
              <a:t>skills, qualifications </a:t>
            </a:r>
            <a:r>
              <a:rPr lang="en-GB" sz="4000" b="1" dirty="0"/>
              <a:t>and access to employment</a:t>
            </a:r>
            <a:r>
              <a:rPr lang="fr-FR" sz="4000" dirty="0"/>
              <a:t/>
            </a:r>
            <a:br>
              <a:rPr lang="fr-FR" sz="4000" dirty="0"/>
            </a:b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dirty="0" smtClean="0"/>
              <a:t>EMN “Women </a:t>
            </a:r>
            <a:r>
              <a:rPr lang="en-US" sz="4000" dirty="0"/>
              <a:t>in migration” </a:t>
            </a:r>
            <a:r>
              <a:rPr lang="en-US" sz="4000" dirty="0" smtClean="0"/>
              <a:t>conference</a:t>
            </a:r>
            <a:br>
              <a:rPr lang="en-US" sz="4000" dirty="0" smtClean="0"/>
            </a:br>
            <a:r>
              <a:rPr lang="en-US" sz="4000" dirty="0" smtClean="0"/>
              <a:t>Zagreb, 23 June </a:t>
            </a:r>
            <a:r>
              <a:rPr lang="en-US" sz="4000" dirty="0" smtClean="0"/>
              <a:t>2022</a:t>
            </a:r>
            <a:br>
              <a:rPr lang="en-US" sz="4000" dirty="0" smtClean="0"/>
            </a:br>
            <a:endParaRPr lang="fr-FR" sz="4000" i="0" dirty="0">
              <a:solidFill>
                <a:srgbClr val="16408A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1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Espace réservé du pied de page 7">
            <a:extLst>
              <a:ext uri="{FF2B5EF4-FFF2-40B4-BE49-F238E27FC236}">
                <a16:creationId xmlns:a16="http://schemas.microsoft.com/office/drawing/2014/main" id="{2CFD984E-7B38-7E41-A165-19C63EC510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884001" y="6378000"/>
            <a:ext cx="5904000" cy="73252"/>
          </a:xfrm>
        </p:spPr>
        <p:txBody>
          <a:bodyPr/>
          <a:lstStyle/>
          <a:p>
            <a:r>
              <a:rPr lang="fr-FR" dirty="0" smtClean="0">
                <a:solidFill>
                  <a:prstClr val="white"/>
                </a:solidFill>
              </a:rPr>
              <a:t>DGESCO - DIAN</a:t>
            </a:r>
            <a:endParaRPr lang="fr-FR" dirty="0">
              <a:solidFill>
                <a:prstClr val="white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048000" y="3105835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r-FR" spc="143" dirty="0"/>
              <a:t/>
            </a:r>
            <a:br>
              <a:rPr lang="fr-FR" spc="143" dirty="0"/>
            </a:b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92079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re 9"/>
          <p:cNvSpPr>
            <a:spLocks noGrp="1"/>
          </p:cNvSpPr>
          <p:nvPr>
            <p:ph type="title"/>
          </p:nvPr>
        </p:nvSpPr>
        <p:spPr>
          <a:xfrm>
            <a:off x="1291522" y="2327869"/>
            <a:ext cx="9964192" cy="3693319"/>
          </a:xfrm>
        </p:spPr>
        <p:txBody>
          <a:bodyPr/>
          <a:lstStyle/>
          <a:p>
            <a:pPr algn="l"/>
            <a:r>
              <a:rPr lang="fr-FR" sz="4000" b="1" kern="1200" dirty="0" err="1" smtClean="0">
                <a:solidFill>
                  <a:srgbClr val="034EA2"/>
                </a:solidFill>
              </a:rPr>
              <a:t>Thank</a:t>
            </a:r>
            <a:r>
              <a:rPr lang="fr-FR" sz="4000" b="1" kern="1200" dirty="0" smtClean="0">
                <a:solidFill>
                  <a:srgbClr val="034EA2"/>
                </a:solidFill>
              </a:rPr>
              <a:t> </a:t>
            </a:r>
            <a:r>
              <a:rPr lang="fr-FR" sz="4000" b="1" kern="1200" dirty="0" err="1" smtClean="0">
                <a:solidFill>
                  <a:srgbClr val="034EA2"/>
                </a:solidFill>
              </a:rPr>
              <a:t>you</a:t>
            </a:r>
            <a:r>
              <a:rPr lang="fr-FR" sz="4000" b="1" kern="1200" dirty="0" smtClean="0">
                <a:solidFill>
                  <a:srgbClr val="034EA2"/>
                </a:solidFill>
              </a:rPr>
              <a:t> for </a:t>
            </a:r>
            <a:r>
              <a:rPr lang="fr-FR" sz="4000" b="1" kern="1200" dirty="0" err="1" smtClean="0">
                <a:solidFill>
                  <a:srgbClr val="034EA2"/>
                </a:solidFill>
              </a:rPr>
              <a:t>your</a:t>
            </a:r>
            <a:r>
              <a:rPr lang="fr-FR" sz="4000" dirty="0" smtClean="0">
                <a:solidFill>
                  <a:sysClr val="windowText" lastClr="000000"/>
                </a:solidFill>
              </a:rPr>
              <a:t> </a:t>
            </a:r>
            <a:r>
              <a:rPr lang="fr-FR" sz="4000" b="1" kern="1200" dirty="0">
                <a:solidFill>
                  <a:srgbClr val="034EA2"/>
                </a:solidFill>
              </a:rPr>
              <a:t>attention</a:t>
            </a:r>
            <a:br>
              <a:rPr lang="fr-FR" sz="4000" b="1" kern="1200" dirty="0">
                <a:solidFill>
                  <a:srgbClr val="034EA2"/>
                </a:solidFill>
              </a:rPr>
            </a:br>
            <a:r>
              <a:rPr lang="fr-FR" sz="4000" b="1" kern="1200" smtClean="0">
                <a:solidFill>
                  <a:srgbClr val="034EA2"/>
                </a:solidFill>
              </a:rPr>
              <a:t/>
            </a:r>
            <a:br>
              <a:rPr lang="fr-FR" sz="4000" b="1" kern="1200" smtClean="0">
                <a:solidFill>
                  <a:srgbClr val="034EA2"/>
                </a:solidFill>
              </a:rPr>
            </a:br>
            <a:r>
              <a:rPr lang="fr-FR" sz="2000" smtClean="0">
                <a:hlinkClick r:id="rId3"/>
              </a:rPr>
              <a:t>sdie-dian-dgef@interieur.gouv.fr</a:t>
            </a:r>
            <a:r>
              <a:rPr lang="fr-FR" sz="2000" dirty="0"/>
              <a:t/>
            </a:r>
            <a:br>
              <a:rPr lang="fr-FR" sz="2000" dirty="0"/>
            </a:br>
            <a:r>
              <a:rPr lang="fr-FR" sz="2000" dirty="0"/>
              <a:t/>
            </a:r>
            <a:br>
              <a:rPr lang="fr-FR" sz="2000" dirty="0"/>
            </a:br>
            <a:r>
              <a:rPr lang="fr-FR" sz="4000" b="1" i="0" dirty="0" smtClean="0">
                <a:solidFill>
                  <a:srgbClr val="16408A"/>
                </a:solidFill>
                <a:latin typeface="+mn-lt"/>
                <a:ea typeface="+mn-ea"/>
                <a:cs typeface="+mn-cs"/>
              </a:rPr>
              <a:t/>
            </a:r>
            <a:br>
              <a:rPr lang="fr-FR" sz="4000" b="1" i="0" dirty="0" smtClean="0">
                <a:solidFill>
                  <a:srgbClr val="16408A"/>
                </a:solidFill>
                <a:latin typeface="+mn-lt"/>
                <a:ea typeface="+mn-ea"/>
                <a:cs typeface="+mn-cs"/>
              </a:rPr>
            </a:br>
            <a:r>
              <a:rPr lang="fr-FR" sz="4000" b="1" i="0" dirty="0">
                <a:solidFill>
                  <a:srgbClr val="16408A"/>
                </a:solidFill>
                <a:latin typeface="+mn-lt"/>
                <a:ea typeface="+mn-ea"/>
                <a:cs typeface="+mn-cs"/>
              </a:rPr>
              <a:t/>
            </a:r>
            <a:br>
              <a:rPr lang="fr-FR" sz="4000" b="1" i="0" dirty="0">
                <a:solidFill>
                  <a:srgbClr val="16408A"/>
                </a:solidFill>
                <a:latin typeface="+mn-lt"/>
                <a:ea typeface="+mn-ea"/>
                <a:cs typeface="+mn-cs"/>
              </a:rPr>
            </a:br>
            <a:endParaRPr lang="fr-FR" sz="4000" b="1" i="0" dirty="0">
              <a:solidFill>
                <a:srgbClr val="16408A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Espace réservé du pied de page 7">
            <a:extLst>
              <a:ext uri="{FF2B5EF4-FFF2-40B4-BE49-F238E27FC236}">
                <a16:creationId xmlns:a16="http://schemas.microsoft.com/office/drawing/2014/main" id="{2CFD984E-7B38-7E41-A165-19C63EC510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884001" y="6378000"/>
            <a:ext cx="5904000" cy="73252"/>
          </a:xfrm>
        </p:spPr>
        <p:txBody>
          <a:bodyPr/>
          <a:lstStyle/>
          <a:p>
            <a:r>
              <a:rPr lang="fr-FR" dirty="0" smtClean="0">
                <a:solidFill>
                  <a:prstClr val="white"/>
                </a:solidFill>
              </a:rPr>
              <a:t>DGESCO - DIAN</a:t>
            </a:r>
            <a:endParaRPr lang="fr-FR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535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8000" y="352542"/>
            <a:ext cx="11232000" cy="492443"/>
          </a:xfrm>
        </p:spPr>
        <p:txBody>
          <a:bodyPr/>
          <a:lstStyle/>
          <a:p>
            <a:r>
              <a:rPr lang="fr-FR" sz="3200" b="1" i="0" dirty="0" smtClean="0">
                <a:solidFill>
                  <a:srgbClr val="00509D"/>
                </a:solidFill>
                <a:latin typeface="Marianne-Regular" panose="02000000000000000000" pitchFamily="50" charset="0"/>
                <a:ea typeface="+mn-ea"/>
                <a:cs typeface="+mn-cs"/>
              </a:rPr>
              <a:t>Key figures on </a:t>
            </a:r>
            <a:r>
              <a:rPr lang="fr-FR" sz="3200" b="1" i="0" dirty="0" err="1" smtClean="0">
                <a:solidFill>
                  <a:srgbClr val="00509D"/>
                </a:solidFill>
                <a:latin typeface="Marianne-Regular" panose="02000000000000000000" pitchFamily="50" charset="0"/>
                <a:ea typeface="+mn-ea"/>
                <a:cs typeface="+mn-cs"/>
              </a:rPr>
              <a:t>regular</a:t>
            </a:r>
            <a:r>
              <a:rPr lang="fr-FR" sz="3200" b="1" i="0" dirty="0" smtClean="0">
                <a:solidFill>
                  <a:srgbClr val="00509D"/>
                </a:solidFill>
                <a:latin typeface="Marianne-Regular" panose="02000000000000000000" pitchFamily="50" charset="0"/>
                <a:ea typeface="+mn-ea"/>
                <a:cs typeface="+mn-cs"/>
              </a:rPr>
              <a:t> migration in France</a:t>
            </a:r>
            <a:endParaRPr lang="fr-FR" sz="3200" b="1" i="0" dirty="0">
              <a:solidFill>
                <a:srgbClr val="00509D"/>
              </a:solidFill>
              <a:latin typeface="Marianne-Regular" panose="02000000000000000000" pitchFamily="50" charset="0"/>
              <a:ea typeface="+mn-ea"/>
              <a:cs typeface="+mn-cs"/>
            </a:endParaRP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14"/>
          </p:nvPr>
        </p:nvSpPr>
        <p:spPr>
          <a:xfrm>
            <a:off x="827434" y="1285113"/>
            <a:ext cx="10754965" cy="5139869"/>
          </a:xfrm>
        </p:spPr>
        <p:txBody>
          <a:bodyPr/>
          <a:lstStyle/>
          <a:p>
            <a:r>
              <a:rPr lang="en-GB" sz="2000" b="1" dirty="0" smtClean="0">
                <a:latin typeface="Marianne-Regular" panose="02000000000000000000" pitchFamily="50" charset="0"/>
              </a:rPr>
              <a:t>108 909 persons have signed a “republican integration contract” in 2021 :</a:t>
            </a:r>
          </a:p>
          <a:p>
            <a:endParaRPr lang="en-GB" sz="2000" b="1" dirty="0" smtClean="0">
              <a:latin typeface="Marianne-Regular" panose="02000000000000000000" pitchFamily="50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sz="2000" b="1" dirty="0" smtClean="0">
                <a:latin typeface="Marianne-Regular" panose="02000000000000000000" pitchFamily="50" charset="0"/>
              </a:rPr>
              <a:t>44 % of them are women </a:t>
            </a:r>
            <a:r>
              <a:rPr lang="en-GB" sz="2000" dirty="0" smtClean="0">
                <a:latin typeface="Marianne-Regular" panose="02000000000000000000" pitchFamily="50" charset="0"/>
              </a:rPr>
              <a:t>: </a:t>
            </a:r>
          </a:p>
          <a:p>
            <a:endParaRPr lang="en-GB" sz="2000" dirty="0" smtClean="0">
              <a:latin typeface="Marianne-Regular" panose="02000000000000000000" pitchFamily="50" charset="0"/>
            </a:endParaRPr>
          </a:p>
          <a:p>
            <a:pPr marL="1793778" lvl="3" indent="-342900">
              <a:buFont typeface="Wingdings" panose="05000000000000000000" pitchFamily="2" charset="2"/>
              <a:buChar char="Ø"/>
            </a:pPr>
            <a:r>
              <a:rPr lang="en-GB" sz="2000" dirty="0" smtClean="0">
                <a:latin typeface="Marianne-Regular" panose="02000000000000000000" pitchFamily="50" charset="0"/>
              </a:rPr>
              <a:t> 85 % of them are between 19 and 46 years old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GB" sz="1600" dirty="0" smtClean="0">
              <a:latin typeface="Marianne-Regular" panose="02000000000000000000" pitchFamily="50" charset="0"/>
            </a:endParaRPr>
          </a:p>
          <a:p>
            <a:pPr marL="1908078" lvl="3" indent="-457200">
              <a:buFont typeface="Wingdings" panose="05000000000000000000" pitchFamily="2" charset="2"/>
              <a:buChar char="Ø"/>
            </a:pPr>
            <a:r>
              <a:rPr lang="en-GB" sz="2000" dirty="0" smtClean="0">
                <a:latin typeface="Marianne-Regular" panose="02000000000000000000" pitchFamily="50" charset="0"/>
              </a:rPr>
              <a:t>70 % of them came in France for family reunion and 20 % are refugees</a:t>
            </a:r>
          </a:p>
          <a:p>
            <a:pPr lvl="3"/>
            <a:endParaRPr lang="en-GB" sz="1600" dirty="0" smtClean="0">
              <a:latin typeface="Marianne-Regular" panose="02000000000000000000" pitchFamily="50" charset="0"/>
            </a:endParaRPr>
          </a:p>
          <a:p>
            <a:pPr marL="1908078" lvl="3" indent="-457200">
              <a:buFont typeface="Wingdings" panose="05000000000000000000" pitchFamily="2" charset="2"/>
              <a:buChar char="Ø"/>
            </a:pPr>
            <a:r>
              <a:rPr lang="en-GB" sz="2000" dirty="0" smtClean="0">
                <a:latin typeface="Marianne-Regular" panose="02000000000000000000" pitchFamily="50" charset="0"/>
              </a:rPr>
              <a:t>36 % of them have </a:t>
            </a:r>
            <a:r>
              <a:rPr lang="fr-FR" sz="2000" dirty="0" err="1">
                <a:latin typeface="Marianne-Regular" panose="02000000000000000000" pitchFamily="50" charset="0"/>
              </a:rPr>
              <a:t>graduated</a:t>
            </a:r>
            <a:r>
              <a:rPr lang="fr-FR" sz="2000" dirty="0">
                <a:latin typeface="Marianne-Regular" panose="02000000000000000000" pitchFamily="50" charset="0"/>
              </a:rPr>
              <a:t> </a:t>
            </a:r>
            <a:r>
              <a:rPr lang="fr-FR" sz="2000" dirty="0" err="1">
                <a:latin typeface="Marianne-Regular" panose="02000000000000000000" pitchFamily="50" charset="0"/>
              </a:rPr>
              <a:t>from</a:t>
            </a:r>
            <a:r>
              <a:rPr lang="fr-FR" sz="2000" dirty="0">
                <a:latin typeface="Marianne-Regular" panose="02000000000000000000" pitchFamily="50" charset="0"/>
              </a:rPr>
              <a:t> </a:t>
            </a:r>
            <a:r>
              <a:rPr lang="fr-FR" sz="2000" dirty="0" err="1">
                <a:latin typeface="Marianne-Regular" panose="02000000000000000000" pitchFamily="50" charset="0"/>
              </a:rPr>
              <a:t>higher</a:t>
            </a:r>
            <a:r>
              <a:rPr lang="fr-FR" sz="2000" dirty="0">
                <a:latin typeface="Marianne-Regular" panose="02000000000000000000" pitchFamily="50" charset="0"/>
              </a:rPr>
              <a:t> </a:t>
            </a:r>
            <a:r>
              <a:rPr lang="fr-FR" sz="2000" dirty="0" err="1">
                <a:latin typeface="Marianne-Regular" panose="02000000000000000000" pitchFamily="50" charset="0"/>
              </a:rPr>
              <a:t>education</a:t>
            </a:r>
            <a:r>
              <a:rPr lang="fr-FR" sz="2000" dirty="0">
                <a:latin typeface="Marianne-Regular" panose="02000000000000000000" pitchFamily="50" charset="0"/>
              </a:rPr>
              <a:t> </a:t>
            </a:r>
            <a:endParaRPr lang="en-GB" sz="2000" dirty="0">
              <a:latin typeface="Marianne-Regular" panose="02000000000000000000" pitchFamily="50" charset="0"/>
            </a:endParaRPr>
          </a:p>
          <a:p>
            <a:pPr lvl="3"/>
            <a:endParaRPr lang="en-GB" sz="1600" dirty="0" smtClean="0">
              <a:latin typeface="Marianne-Regular" panose="02000000000000000000" pitchFamily="50" charset="0"/>
            </a:endParaRPr>
          </a:p>
          <a:p>
            <a:pPr marL="1908078" lvl="3" indent="-457200">
              <a:buFont typeface="Wingdings" panose="05000000000000000000" pitchFamily="2" charset="2"/>
              <a:buChar char="Ø"/>
            </a:pPr>
            <a:r>
              <a:rPr lang="en-GB" sz="2000" dirty="0" smtClean="0">
                <a:latin typeface="Marianne-Regular" panose="02000000000000000000" pitchFamily="50" charset="0"/>
              </a:rPr>
              <a:t>Only 8 % of them have never been to school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en-GB" sz="1600" dirty="0" smtClean="0">
              <a:latin typeface="Marianne-Regular" panose="02000000000000000000" pitchFamily="50" charset="0"/>
            </a:endParaRPr>
          </a:p>
          <a:p>
            <a:pPr marL="1908078" lvl="3" indent="-457200">
              <a:buFont typeface="Wingdings" panose="05000000000000000000" pitchFamily="2" charset="2"/>
              <a:buChar char="Ø"/>
            </a:pPr>
            <a:r>
              <a:rPr lang="en-GB" sz="2000" dirty="0" smtClean="0">
                <a:latin typeface="Marianne-Regular" panose="02000000000000000000" pitchFamily="50" charset="0"/>
              </a:rPr>
              <a:t>64 % of them </a:t>
            </a:r>
            <a:r>
              <a:rPr lang="en-US" sz="2000" dirty="0">
                <a:latin typeface="Marianne-Regular" panose="02000000000000000000" pitchFamily="50" charset="0"/>
              </a:rPr>
              <a:t>exercised a professional activity in their country </a:t>
            </a:r>
            <a:r>
              <a:rPr lang="en-US" sz="2000" dirty="0" smtClean="0">
                <a:latin typeface="Marianne-Regular" panose="02000000000000000000" pitchFamily="50" charset="0"/>
              </a:rPr>
              <a:t>of origin </a:t>
            </a:r>
            <a:r>
              <a:rPr lang="en-US" sz="2000" dirty="0"/>
              <a:t/>
            </a:r>
            <a:br>
              <a:rPr lang="en-US" sz="2000" dirty="0"/>
            </a:br>
            <a:endParaRPr lang="en-GB" sz="1400" dirty="0" smtClean="0">
              <a:latin typeface="Marianne-Regular" panose="02000000000000000000" pitchFamily="50" charset="0"/>
            </a:endParaRPr>
          </a:p>
          <a:p>
            <a:pPr marL="1908078" lvl="3" indent="-457200">
              <a:buFont typeface="Wingdings" panose="05000000000000000000" pitchFamily="2" charset="2"/>
              <a:buChar char="Ø"/>
            </a:pPr>
            <a:r>
              <a:rPr lang="en-GB" sz="2000" dirty="0" smtClean="0">
                <a:latin typeface="Marianne-Regular" panose="02000000000000000000" pitchFamily="50" charset="0"/>
              </a:rPr>
              <a:t>60 % of them declared that they would like to work in France</a:t>
            </a:r>
            <a:endParaRPr lang="en-GB" sz="2800" dirty="0">
              <a:latin typeface="Marianne-Regular" panose="02000000000000000000" pitchFamily="50" charset="0"/>
            </a:endParaRPr>
          </a:p>
          <a:p>
            <a:pPr marL="1908078" lvl="3" indent="-457200">
              <a:buFont typeface="Wingdings" panose="05000000000000000000" pitchFamily="2" charset="2"/>
              <a:buChar char="Ø"/>
            </a:pPr>
            <a:endParaRPr lang="en-GB" sz="2800" dirty="0">
              <a:latin typeface="Marianne-Regular" panose="02000000000000000000" pitchFamily="50" charset="0"/>
            </a:endParaRPr>
          </a:p>
          <a:p>
            <a:pPr lvl="3"/>
            <a:r>
              <a:rPr lang="en-GB" dirty="0" smtClean="0"/>
              <a:t>Source: OFII</a:t>
            </a:r>
            <a:endParaRPr lang="en-GB" sz="2800" dirty="0">
              <a:latin typeface="Marianne-Regular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6966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8000" y="352542"/>
            <a:ext cx="11232000" cy="553998"/>
          </a:xfrm>
        </p:spPr>
        <p:txBody>
          <a:bodyPr/>
          <a:lstStyle/>
          <a:p>
            <a:r>
              <a:rPr lang="fr-FR" sz="3600" b="1" i="0" dirty="0" smtClean="0">
                <a:solidFill>
                  <a:srgbClr val="00509D"/>
                </a:solidFill>
                <a:latin typeface="Marianne-Regular" panose="02000000000000000000" pitchFamily="50" charset="0"/>
                <a:ea typeface="+mn-ea"/>
                <a:cs typeface="+mn-cs"/>
              </a:rPr>
              <a:t>Key figures on </a:t>
            </a:r>
            <a:r>
              <a:rPr lang="fr-FR" sz="3600" b="1" i="0" dirty="0" err="1" smtClean="0">
                <a:solidFill>
                  <a:srgbClr val="00509D"/>
                </a:solidFill>
                <a:latin typeface="Marianne-Regular" panose="02000000000000000000" pitchFamily="50" charset="0"/>
                <a:ea typeface="+mn-ea"/>
                <a:cs typeface="+mn-cs"/>
              </a:rPr>
              <a:t>labor</a:t>
            </a:r>
            <a:r>
              <a:rPr lang="fr-FR" sz="3600" b="1" i="0" dirty="0" smtClean="0">
                <a:solidFill>
                  <a:srgbClr val="00509D"/>
                </a:solidFill>
                <a:latin typeface="Marianne-Regular" panose="02000000000000000000" pitchFamily="50" charset="0"/>
                <a:ea typeface="+mn-ea"/>
                <a:cs typeface="+mn-cs"/>
              </a:rPr>
              <a:t> </a:t>
            </a:r>
            <a:r>
              <a:rPr lang="fr-FR" sz="3600" b="1" i="0" dirty="0" err="1" smtClean="0">
                <a:solidFill>
                  <a:srgbClr val="00509D"/>
                </a:solidFill>
                <a:latin typeface="Marianne-Regular" panose="02000000000000000000" pitchFamily="50" charset="0"/>
                <a:ea typeface="+mn-ea"/>
                <a:cs typeface="+mn-cs"/>
              </a:rPr>
              <a:t>market</a:t>
            </a:r>
            <a:r>
              <a:rPr lang="fr-FR" sz="3600" b="1" i="0" dirty="0" smtClean="0">
                <a:solidFill>
                  <a:srgbClr val="00509D"/>
                </a:solidFill>
                <a:latin typeface="Marianne-Regular" panose="02000000000000000000" pitchFamily="50" charset="0"/>
                <a:ea typeface="+mn-ea"/>
                <a:cs typeface="+mn-cs"/>
              </a:rPr>
              <a:t> in France</a:t>
            </a:r>
            <a:endParaRPr lang="fr-FR" sz="3600" b="1" i="0" dirty="0">
              <a:solidFill>
                <a:srgbClr val="00509D"/>
              </a:solidFill>
              <a:latin typeface="Marianne-Regular" panose="02000000000000000000" pitchFamily="50" charset="0"/>
              <a:ea typeface="+mn-ea"/>
              <a:cs typeface="+mn-cs"/>
            </a:endParaRP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14"/>
          </p:nvPr>
        </p:nvSpPr>
        <p:spPr>
          <a:xfrm>
            <a:off x="827435" y="1114961"/>
            <a:ext cx="10754965" cy="5770811"/>
          </a:xfrm>
        </p:spPr>
        <p:txBody>
          <a:bodyPr/>
          <a:lstStyle/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GB" sz="2000" dirty="0" smtClean="0">
                <a:latin typeface="Marianne-Regular" panose="02000000000000000000" pitchFamily="50" charset="0"/>
              </a:rPr>
              <a:t>Active population in 2018 represents 29,8 million persons, among them 10,6 millions were migrants</a:t>
            </a:r>
          </a:p>
          <a:p>
            <a:pPr>
              <a:lnSpc>
                <a:spcPct val="150000"/>
              </a:lnSpc>
            </a:pPr>
            <a:endParaRPr lang="en-GB" sz="2000" dirty="0" smtClean="0">
              <a:latin typeface="Marianne-Regular" panose="02000000000000000000" pitchFamily="50" charset="0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GB" sz="2000" dirty="0" smtClean="0">
                <a:latin typeface="Marianne-Regular" panose="02000000000000000000" pitchFamily="50" charset="0"/>
              </a:rPr>
              <a:t>In </a:t>
            </a:r>
            <a:r>
              <a:rPr lang="en-GB" sz="2000" dirty="0">
                <a:latin typeface="Marianne-Regular" panose="02000000000000000000" pitchFamily="50" charset="0"/>
              </a:rPr>
              <a:t>2019, third-country national women in France aged 20 to 64 had </a:t>
            </a:r>
            <a:r>
              <a:rPr lang="en-GB" sz="2000" b="1" dirty="0">
                <a:latin typeface="Marianne-Regular" panose="02000000000000000000" pitchFamily="50" charset="0"/>
              </a:rPr>
              <a:t>an </a:t>
            </a:r>
            <a:r>
              <a:rPr lang="en-GB" sz="2000" b="1" u="sng" dirty="0">
                <a:latin typeface="Marianne-Regular" panose="02000000000000000000" pitchFamily="50" charset="0"/>
              </a:rPr>
              <a:t>unemployment rate </a:t>
            </a:r>
            <a:r>
              <a:rPr lang="en-GB" sz="2000" dirty="0">
                <a:latin typeface="Marianne-Regular" panose="02000000000000000000" pitchFamily="50" charset="0"/>
              </a:rPr>
              <a:t>of 20.9% compared to 16.2% for third-country national men in the same age </a:t>
            </a:r>
            <a:r>
              <a:rPr lang="en-GB" sz="2000" dirty="0" smtClean="0">
                <a:latin typeface="Marianne-Regular" panose="02000000000000000000" pitchFamily="50" charset="0"/>
              </a:rPr>
              <a:t>range and 7.5% </a:t>
            </a:r>
            <a:r>
              <a:rPr lang="en-GB" sz="2000" dirty="0">
                <a:latin typeface="Marianne-Regular" panose="02000000000000000000" pitchFamily="50" charset="0"/>
              </a:rPr>
              <a:t>for French women for the </a:t>
            </a:r>
            <a:r>
              <a:rPr lang="en-GB" sz="2000" dirty="0" smtClean="0">
                <a:latin typeface="Marianne-Regular" panose="02000000000000000000" pitchFamily="50" charset="0"/>
              </a:rPr>
              <a:t>same </a:t>
            </a:r>
            <a:r>
              <a:rPr lang="en-GB" sz="2000" dirty="0">
                <a:latin typeface="Marianne-Regular" panose="02000000000000000000" pitchFamily="50" charset="0"/>
              </a:rPr>
              <a:t>age </a:t>
            </a:r>
            <a:r>
              <a:rPr lang="en-GB" sz="2000" dirty="0" smtClean="0">
                <a:latin typeface="Marianne-Regular" panose="02000000000000000000" pitchFamily="50" charset="0"/>
              </a:rPr>
              <a:t>range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en-GB" sz="2000" dirty="0">
              <a:latin typeface="Marianne-Regular" panose="02000000000000000000" pitchFamily="50" charset="0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GB" sz="2000" dirty="0" smtClean="0">
                <a:latin typeface="Marianne-Regular" panose="02000000000000000000" pitchFamily="50" charset="0"/>
              </a:rPr>
              <a:t>The </a:t>
            </a:r>
            <a:r>
              <a:rPr lang="en-GB" sz="2000" b="1" u="sng" dirty="0" smtClean="0">
                <a:latin typeface="Marianne-Regular" panose="02000000000000000000" pitchFamily="50" charset="0"/>
              </a:rPr>
              <a:t>activity </a:t>
            </a:r>
            <a:r>
              <a:rPr lang="en-GB" sz="2000" b="1" u="sng" dirty="0">
                <a:latin typeface="Marianne-Regular" panose="02000000000000000000" pitchFamily="50" charset="0"/>
              </a:rPr>
              <a:t>rate </a:t>
            </a:r>
            <a:r>
              <a:rPr lang="en-GB" sz="2000" dirty="0" smtClean="0">
                <a:latin typeface="Marianne-Regular" panose="02000000000000000000" pitchFamily="50" charset="0"/>
              </a:rPr>
              <a:t>for migrant </a:t>
            </a:r>
            <a:r>
              <a:rPr lang="en-GB" sz="2000" dirty="0">
                <a:latin typeface="Marianne-Regular" panose="02000000000000000000" pitchFamily="50" charset="0"/>
              </a:rPr>
              <a:t>men was 81.2% </a:t>
            </a:r>
            <a:r>
              <a:rPr lang="en-GB" sz="2000" dirty="0" smtClean="0">
                <a:latin typeface="Marianne-Regular" panose="02000000000000000000" pitchFamily="50" charset="0"/>
              </a:rPr>
              <a:t>and for migrant women was 48.25%</a:t>
            </a:r>
          </a:p>
          <a:p>
            <a:pPr>
              <a:lnSpc>
                <a:spcPct val="150000"/>
              </a:lnSpc>
            </a:pPr>
            <a:endParaRPr lang="en-GB" sz="2000" dirty="0" smtClean="0">
              <a:latin typeface="Marianne-Regular" panose="02000000000000000000" pitchFamily="50" charset="0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000" dirty="0">
                <a:latin typeface="Marianne-Regular" panose="02000000000000000000" pitchFamily="50" charset="0"/>
              </a:rPr>
              <a:t>In 2019, the </a:t>
            </a:r>
            <a:r>
              <a:rPr lang="en-US" sz="2000" b="1" u="sng" dirty="0">
                <a:latin typeface="Marianne-Regular" panose="02000000000000000000" pitchFamily="50" charset="0"/>
              </a:rPr>
              <a:t>employment rate </a:t>
            </a:r>
            <a:r>
              <a:rPr lang="en-US" sz="2000" dirty="0">
                <a:latin typeface="Marianne-Regular" panose="02000000000000000000" pitchFamily="50" charset="0"/>
              </a:rPr>
              <a:t>of migrant women was </a:t>
            </a:r>
            <a:r>
              <a:rPr lang="en-US" sz="2000" dirty="0" smtClean="0">
                <a:latin typeface="Marianne-Regular" panose="02000000000000000000" pitchFamily="50" charset="0"/>
              </a:rPr>
              <a:t>40.8</a:t>
            </a:r>
            <a:r>
              <a:rPr lang="en-US" sz="2000" dirty="0">
                <a:latin typeface="Marianne-Regular" panose="02000000000000000000" pitchFamily="50" charset="0"/>
              </a:rPr>
              <a:t>%, compared to 47.8% for </a:t>
            </a:r>
            <a:r>
              <a:rPr lang="en-US" sz="2000" dirty="0" smtClean="0">
                <a:latin typeface="Marianne-Regular" panose="02000000000000000000" pitchFamily="50" charset="0"/>
              </a:rPr>
              <a:t>non-migrant women</a:t>
            </a:r>
            <a:r>
              <a:rPr lang="en-GB" dirty="0">
                <a:latin typeface="Marianne-Regular" panose="02000000000000000000" pitchFamily="50" charset="0"/>
              </a:rPr>
              <a:t/>
            </a:r>
            <a:br>
              <a:rPr lang="en-GB" dirty="0">
                <a:latin typeface="Marianne-Regular" panose="02000000000000000000" pitchFamily="50" charset="0"/>
              </a:rPr>
            </a:br>
            <a:endParaRPr lang="en-GB" dirty="0" smtClean="0">
              <a:latin typeface="Marianne-Regular" panose="02000000000000000000" pitchFamily="50" charset="0"/>
            </a:endParaRPr>
          </a:p>
          <a:p>
            <a:r>
              <a:rPr lang="en-GB" dirty="0" smtClean="0"/>
              <a:t>Tools: statistical studies (ELIPA, Eurostat, OFII, MI)</a:t>
            </a:r>
            <a:endParaRPr lang="en-GB" dirty="0" smtClean="0">
              <a:latin typeface="Marianne-Regular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99372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8000" y="352542"/>
            <a:ext cx="11232000" cy="492443"/>
          </a:xfrm>
        </p:spPr>
        <p:txBody>
          <a:bodyPr/>
          <a:lstStyle/>
          <a:p>
            <a:r>
              <a:rPr lang="fr-FR" sz="3200" b="1" i="0" dirty="0" smtClean="0">
                <a:solidFill>
                  <a:srgbClr val="00509D"/>
                </a:solidFill>
                <a:latin typeface="Marianne-Regular" panose="02000000000000000000" pitchFamily="50" charset="0"/>
                <a:ea typeface="+mn-ea"/>
                <a:cs typeface="+mn-cs"/>
              </a:rPr>
              <a:t>Key obstacles for </a:t>
            </a:r>
            <a:r>
              <a:rPr lang="fr-FR" sz="3200" b="1" i="0" dirty="0" err="1" smtClean="0">
                <a:solidFill>
                  <a:srgbClr val="00509D"/>
                </a:solidFill>
                <a:latin typeface="Marianne-Regular" panose="02000000000000000000" pitchFamily="50" charset="0"/>
                <a:ea typeface="+mn-ea"/>
                <a:cs typeface="+mn-cs"/>
              </a:rPr>
              <a:t>women</a:t>
            </a:r>
            <a:r>
              <a:rPr lang="fr-FR" sz="3200" b="1" i="0" dirty="0" smtClean="0">
                <a:solidFill>
                  <a:srgbClr val="00509D"/>
                </a:solidFill>
                <a:latin typeface="Marianne-Regular" panose="02000000000000000000" pitchFamily="50" charset="0"/>
                <a:ea typeface="+mn-ea"/>
                <a:cs typeface="+mn-cs"/>
              </a:rPr>
              <a:t> to </a:t>
            </a:r>
            <a:r>
              <a:rPr lang="fr-FR" sz="3200" b="1" i="0" dirty="0" err="1" smtClean="0">
                <a:solidFill>
                  <a:srgbClr val="00509D"/>
                </a:solidFill>
                <a:latin typeface="Marianne-Regular" panose="02000000000000000000" pitchFamily="50" charset="0"/>
                <a:ea typeface="+mn-ea"/>
                <a:cs typeface="+mn-cs"/>
              </a:rPr>
              <a:t>access</a:t>
            </a:r>
            <a:r>
              <a:rPr lang="fr-FR" sz="3200" b="1" i="0" dirty="0" smtClean="0">
                <a:solidFill>
                  <a:srgbClr val="00509D"/>
                </a:solidFill>
                <a:latin typeface="Marianne-Regular" panose="02000000000000000000" pitchFamily="50" charset="0"/>
                <a:ea typeface="+mn-ea"/>
                <a:cs typeface="+mn-cs"/>
              </a:rPr>
              <a:t> to </a:t>
            </a:r>
            <a:r>
              <a:rPr lang="fr-FR" sz="3200" b="1" i="0" dirty="0" err="1" smtClean="0">
                <a:solidFill>
                  <a:srgbClr val="00509D"/>
                </a:solidFill>
                <a:latin typeface="Marianne-Regular" panose="02000000000000000000" pitchFamily="50" charset="0"/>
                <a:ea typeface="+mn-ea"/>
                <a:cs typeface="+mn-cs"/>
              </a:rPr>
              <a:t>employment</a:t>
            </a:r>
            <a:r>
              <a:rPr lang="fr-FR" sz="3200" b="1" i="0" dirty="0" smtClean="0">
                <a:solidFill>
                  <a:srgbClr val="00509D"/>
                </a:solidFill>
                <a:latin typeface="Marianne-Regular" panose="02000000000000000000" pitchFamily="50" charset="0"/>
                <a:ea typeface="+mn-ea"/>
                <a:cs typeface="+mn-cs"/>
              </a:rPr>
              <a:t> </a:t>
            </a:r>
            <a:endParaRPr lang="fr-FR" sz="3200" b="1" i="0" dirty="0">
              <a:solidFill>
                <a:srgbClr val="00509D"/>
              </a:solidFill>
              <a:latin typeface="Marianne-Regular" panose="02000000000000000000" pitchFamily="50" charset="0"/>
              <a:ea typeface="+mn-ea"/>
              <a:cs typeface="+mn-cs"/>
            </a:endParaRP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14"/>
          </p:nvPr>
        </p:nvSpPr>
        <p:spPr>
          <a:xfrm>
            <a:off x="771786" y="844985"/>
            <a:ext cx="10810613" cy="7755969"/>
          </a:xfrm>
        </p:spPr>
        <p:txBody>
          <a:bodyPr/>
          <a:lstStyle/>
          <a:p>
            <a:pPr lvl="0">
              <a:lnSpc>
                <a:spcPct val="150000"/>
              </a:lnSpc>
            </a:pPr>
            <a:r>
              <a:rPr lang="en-IE" sz="2400" dirty="0" smtClean="0">
                <a:latin typeface="Marianne-Regular" panose="02000000000000000000" pitchFamily="50" charset="0"/>
              </a:rPr>
              <a:t>Studies offer a better </a:t>
            </a:r>
            <a:r>
              <a:rPr lang="en-IE" sz="2400" dirty="0">
                <a:latin typeface="Marianne-Regular" panose="02000000000000000000" pitchFamily="50" charset="0"/>
              </a:rPr>
              <a:t>knowledge and understanding of the professional integration situation for </a:t>
            </a:r>
            <a:r>
              <a:rPr lang="en-IE" sz="2400" dirty="0" smtClean="0">
                <a:latin typeface="Marianne-Regular" panose="02000000000000000000" pitchFamily="50" charset="0"/>
              </a:rPr>
              <a:t>migrant women </a:t>
            </a:r>
            <a:r>
              <a:rPr lang="en-IE" sz="2400" dirty="0">
                <a:latin typeface="Marianne-Regular" panose="02000000000000000000" pitchFamily="50" charset="0"/>
              </a:rPr>
              <a:t>and principal obstacles have been identified: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en-US" sz="1600" dirty="0" smtClean="0">
              <a:latin typeface="Marianne-Regular" panose="02000000000000000000" pitchFamily="50" charset="0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Marianne-Regular" panose="02000000000000000000" pitchFamily="50" charset="0"/>
              </a:rPr>
              <a:t>insufficient </a:t>
            </a:r>
            <a:r>
              <a:rPr lang="en-US" sz="2400" dirty="0">
                <a:latin typeface="Marianne-Regular" panose="02000000000000000000" pitchFamily="50" charset="0"/>
              </a:rPr>
              <a:t>mastery of French </a:t>
            </a:r>
            <a:r>
              <a:rPr lang="en-US" sz="2400" dirty="0" smtClean="0">
                <a:latin typeface="Marianne-Regular" panose="02000000000000000000" pitchFamily="50" charset="0"/>
              </a:rPr>
              <a:t>language </a:t>
            </a:r>
            <a:endParaRPr lang="en-US" sz="2400" dirty="0">
              <a:latin typeface="Marianne-Regular" panose="02000000000000000000" pitchFamily="50" charset="0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dirty="0">
                <a:latin typeface="Marianne-Regular" panose="02000000000000000000" pitchFamily="50" charset="0"/>
              </a:rPr>
              <a:t>low level of education for </a:t>
            </a:r>
            <a:r>
              <a:rPr lang="en-US" sz="2400" dirty="0" smtClean="0">
                <a:latin typeface="Marianne-Regular" panose="02000000000000000000" pitchFamily="50" charset="0"/>
              </a:rPr>
              <a:t>some</a:t>
            </a:r>
            <a:endParaRPr lang="en-US" sz="2400" dirty="0">
              <a:latin typeface="Marianne-Regular" panose="02000000000000000000" pitchFamily="50" charset="0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Marianne-Regular" panose="02000000000000000000" pitchFamily="50" charset="0"/>
              </a:rPr>
              <a:t>partial knowledge of </a:t>
            </a:r>
            <a:r>
              <a:rPr lang="en-US" sz="2400" dirty="0">
                <a:latin typeface="Marianne-Regular" panose="02000000000000000000" pitchFamily="50" charset="0"/>
              </a:rPr>
              <a:t>the public </a:t>
            </a:r>
            <a:r>
              <a:rPr lang="en-US" sz="2400" dirty="0" smtClean="0">
                <a:latin typeface="Marianne-Regular" panose="02000000000000000000" pitchFamily="50" charset="0"/>
              </a:rPr>
              <a:t>employment services</a:t>
            </a:r>
            <a:endParaRPr lang="en-US" sz="2400" dirty="0">
              <a:latin typeface="Marianne-Regular" panose="02000000000000000000" pitchFamily="50" charset="0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Marianne-Regular" panose="02000000000000000000" pitchFamily="50" charset="0"/>
              </a:rPr>
              <a:t>family </a:t>
            </a:r>
            <a:r>
              <a:rPr lang="en-US" sz="2400" dirty="0">
                <a:latin typeface="Marianne-Regular" panose="02000000000000000000" pitchFamily="50" charset="0"/>
              </a:rPr>
              <a:t>constraints including </a:t>
            </a:r>
            <a:r>
              <a:rPr lang="en-US" sz="2400" dirty="0" smtClean="0">
                <a:latin typeface="Marianne-Regular" panose="02000000000000000000" pitchFamily="50" charset="0"/>
              </a:rPr>
              <a:t>childcare</a:t>
            </a:r>
            <a:endParaRPr lang="en-US" sz="2400" dirty="0">
              <a:latin typeface="Marianne-Regular" panose="02000000000000000000" pitchFamily="50" charset="0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dirty="0">
                <a:latin typeface="Marianne-Regular" panose="02000000000000000000" pitchFamily="50" charset="0"/>
              </a:rPr>
              <a:t>reduced mobility, especially in rural </a:t>
            </a:r>
            <a:r>
              <a:rPr lang="en-US" sz="2400" dirty="0" smtClean="0">
                <a:latin typeface="Marianne-Regular" panose="02000000000000000000" pitchFamily="50" charset="0"/>
              </a:rPr>
              <a:t>areas</a:t>
            </a:r>
            <a:endParaRPr lang="en-US" sz="2400" dirty="0">
              <a:latin typeface="Marianne-Regular" panose="02000000000000000000" pitchFamily="50" charset="0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dirty="0">
                <a:latin typeface="Marianne-Regular" panose="02000000000000000000" pitchFamily="50" charset="0"/>
              </a:rPr>
              <a:t>violence, isolation and lack of information on their rights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dirty="0">
                <a:latin typeface="Marianne-Regular" panose="02000000000000000000" pitchFamily="50" charset="0"/>
              </a:rPr>
              <a:t>physical and mental health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GB" sz="2400" dirty="0">
                <a:latin typeface="Marianne-Regular" panose="02000000000000000000" pitchFamily="50" charset="0"/>
              </a:rPr>
              <a:t/>
            </a:r>
            <a:br>
              <a:rPr lang="en-GB" sz="2400" dirty="0">
                <a:latin typeface="Marianne-Regular" panose="02000000000000000000" pitchFamily="50" charset="0"/>
              </a:rPr>
            </a:b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3060372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8000" y="449965"/>
            <a:ext cx="11232000" cy="553998"/>
          </a:xfrm>
        </p:spPr>
        <p:txBody>
          <a:bodyPr/>
          <a:lstStyle/>
          <a:p>
            <a:r>
              <a:rPr lang="fr-FR" sz="3600" b="1" i="0" dirty="0" smtClean="0">
                <a:solidFill>
                  <a:srgbClr val="00509D"/>
                </a:solidFill>
                <a:latin typeface="Marianne-Regular" panose="02000000000000000000" pitchFamily="50" charset="0"/>
                <a:ea typeface="+mn-ea"/>
                <a:cs typeface="+mn-cs"/>
              </a:rPr>
              <a:t>Policy </a:t>
            </a:r>
            <a:r>
              <a:rPr lang="fr-FR" sz="3600" b="1" i="0" dirty="0" err="1" smtClean="0">
                <a:solidFill>
                  <a:srgbClr val="00509D"/>
                </a:solidFill>
                <a:latin typeface="Marianne-Regular" panose="02000000000000000000" pitchFamily="50" charset="0"/>
                <a:ea typeface="+mn-ea"/>
                <a:cs typeface="+mn-cs"/>
              </a:rPr>
              <a:t>framework</a:t>
            </a:r>
            <a:r>
              <a:rPr lang="fr-FR" sz="3600" b="1" i="0" dirty="0" smtClean="0">
                <a:solidFill>
                  <a:srgbClr val="00509D"/>
                </a:solidFill>
                <a:latin typeface="Marianne-Regular" panose="02000000000000000000" pitchFamily="50" charset="0"/>
                <a:ea typeface="+mn-ea"/>
                <a:cs typeface="+mn-cs"/>
              </a:rPr>
              <a:t> and </a:t>
            </a:r>
            <a:r>
              <a:rPr lang="fr-FR" sz="3600" b="1" i="0" dirty="0" err="1" smtClean="0">
                <a:solidFill>
                  <a:srgbClr val="00509D"/>
                </a:solidFill>
                <a:latin typeface="Marianne-Regular" panose="02000000000000000000" pitchFamily="50" charset="0"/>
                <a:ea typeface="+mn-ea"/>
                <a:cs typeface="+mn-cs"/>
              </a:rPr>
              <a:t>priority</a:t>
            </a:r>
            <a:r>
              <a:rPr lang="fr-FR" sz="3600" b="1" i="0" dirty="0" smtClean="0">
                <a:solidFill>
                  <a:srgbClr val="00509D"/>
                </a:solidFill>
                <a:latin typeface="Marianne-Regular" panose="02000000000000000000" pitchFamily="50" charset="0"/>
                <a:ea typeface="+mn-ea"/>
                <a:cs typeface="+mn-cs"/>
              </a:rPr>
              <a:t> </a:t>
            </a:r>
            <a:r>
              <a:rPr lang="fr-FR" sz="3600" b="1" i="0" dirty="0" err="1" smtClean="0">
                <a:solidFill>
                  <a:srgbClr val="00509D"/>
                </a:solidFill>
                <a:latin typeface="Marianne-Regular" panose="02000000000000000000" pitchFamily="50" charset="0"/>
                <a:ea typeface="+mn-ea"/>
                <a:cs typeface="+mn-cs"/>
              </a:rPr>
              <a:t>measure</a:t>
            </a:r>
            <a:r>
              <a:rPr lang="fr-FR" sz="3600" b="1" i="0" dirty="0" smtClean="0">
                <a:solidFill>
                  <a:srgbClr val="00509D"/>
                </a:solidFill>
                <a:latin typeface="Marianne-Regular" panose="02000000000000000000" pitchFamily="50" charset="0"/>
                <a:ea typeface="+mn-ea"/>
                <a:cs typeface="+mn-cs"/>
              </a:rPr>
              <a:t> </a:t>
            </a:r>
            <a:endParaRPr lang="fr-FR" sz="3600" b="1" i="0" dirty="0">
              <a:solidFill>
                <a:srgbClr val="00509D"/>
              </a:solidFill>
              <a:latin typeface="Marianne-Regular" panose="02000000000000000000" pitchFamily="50" charset="0"/>
              <a:ea typeface="+mn-ea"/>
              <a:cs typeface="+mn-cs"/>
            </a:endParaRP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 useBgFill="1">
        <p:nvSpPr>
          <p:cNvPr id="4" name="Espace réservé du contenu 3"/>
          <p:cNvSpPr>
            <a:spLocks noGrp="1"/>
          </p:cNvSpPr>
          <p:nvPr>
            <p:ph sz="quarter" idx="14"/>
          </p:nvPr>
        </p:nvSpPr>
        <p:spPr>
          <a:xfrm>
            <a:off x="304907" y="1003964"/>
            <a:ext cx="11650531" cy="5650976"/>
          </a:xfrm>
        </p:spPr>
        <p:txBody>
          <a:bodyPr/>
          <a:lstStyle/>
          <a:p>
            <a:pPr marL="342900" indent="-342900">
              <a:buFont typeface="Wingdings" panose="05000000000000000000" pitchFamily="2" charset="2"/>
              <a:buChar char="Ø"/>
            </a:pPr>
            <a:endParaRPr lang="en-US" sz="2800" b="1" dirty="0" smtClean="0">
              <a:latin typeface="+mj-lt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dirty="0">
                <a:latin typeface="+mj-lt"/>
              </a:rPr>
              <a:t>Ministry of the Interior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dirty="0" err="1" smtClean="0">
                <a:latin typeface="+mj-lt"/>
              </a:rPr>
              <a:t>Interministerial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>
                <a:latin typeface="+mj-lt"/>
              </a:rPr>
              <a:t>Delegate for the Reception and Integration of Refugees (</a:t>
            </a:r>
            <a:r>
              <a:rPr lang="en-US" sz="2400" dirty="0" err="1">
                <a:latin typeface="+mj-lt"/>
              </a:rPr>
              <a:t>DIAIR</a:t>
            </a:r>
            <a:r>
              <a:rPr lang="en-US" sz="2400" dirty="0" smtClean="0">
                <a:latin typeface="+mj-lt"/>
              </a:rPr>
              <a:t>)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dirty="0" err="1" smtClean="0">
                <a:latin typeface="+mj-lt"/>
              </a:rPr>
              <a:t>Interministrial</a:t>
            </a:r>
            <a:r>
              <a:rPr lang="en-US" sz="2400" dirty="0" smtClean="0">
                <a:latin typeface="+mj-lt"/>
              </a:rPr>
              <a:t> work:</a:t>
            </a:r>
          </a:p>
          <a:p>
            <a:pPr marL="6286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+mj-lt"/>
              </a:rPr>
              <a:t>	</a:t>
            </a:r>
            <a:r>
              <a:rPr lang="en-US" sz="2400" dirty="0" err="1" smtClean="0">
                <a:latin typeface="+mj-lt"/>
              </a:rPr>
              <a:t>Interministerial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>
                <a:latin typeface="+mj-lt"/>
              </a:rPr>
              <a:t>Committee for Integration (C2I) in </a:t>
            </a:r>
            <a:r>
              <a:rPr lang="en-US" sz="2400" dirty="0" smtClean="0">
                <a:latin typeface="+mj-lt"/>
              </a:rPr>
              <a:t>2018</a:t>
            </a:r>
            <a:endParaRPr lang="en-US" sz="2400" dirty="0">
              <a:latin typeface="+mj-lt"/>
            </a:endParaRPr>
          </a:p>
          <a:p>
            <a:pPr marL="6286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+mj-lt"/>
              </a:rPr>
              <a:t>    </a:t>
            </a:r>
            <a:r>
              <a:rPr lang="en-US" sz="2400" dirty="0" err="1" smtClean="0">
                <a:latin typeface="+mj-lt"/>
              </a:rPr>
              <a:t>Interministerial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>
                <a:latin typeface="+mj-lt"/>
              </a:rPr>
              <a:t>Committee for Immigration and Integration (C3I) in </a:t>
            </a:r>
            <a:r>
              <a:rPr lang="en-US" sz="2400" dirty="0" smtClean="0">
                <a:latin typeface="+mj-lt"/>
              </a:rPr>
              <a:t>2019</a:t>
            </a:r>
          </a:p>
          <a:p>
            <a:pPr marL="628650">
              <a:lnSpc>
                <a:spcPct val="150000"/>
              </a:lnSpc>
            </a:pPr>
            <a:r>
              <a:rPr lang="en-US" sz="2400" b="1" dirty="0" smtClean="0">
                <a:latin typeface="+mj-lt"/>
              </a:rPr>
              <a:t>measure 14 : </a:t>
            </a:r>
          </a:p>
          <a:p>
            <a:pPr marL="2335213" indent="-285750">
              <a:lnSpc>
                <a:spcPct val="150000"/>
              </a:lnSpc>
            </a:pPr>
            <a:r>
              <a:rPr lang="en-US" sz="2400" dirty="0" smtClean="0">
                <a:latin typeface="+mj-lt"/>
                <a:sym typeface="Wingdings" panose="05000000000000000000" pitchFamily="2" charset="2"/>
              </a:rPr>
              <a:t> </a:t>
            </a:r>
            <a:r>
              <a:rPr lang="en-US" sz="2400" dirty="0" smtClean="0">
                <a:latin typeface="+mj-lt"/>
              </a:rPr>
              <a:t>promotion of a </a:t>
            </a:r>
            <a:r>
              <a:rPr lang="en-US" sz="2400" dirty="0">
                <a:latin typeface="+mj-lt"/>
              </a:rPr>
              <a:t>better access to recognition of diplomas, qualifications and </a:t>
            </a:r>
            <a:r>
              <a:rPr lang="en-US" sz="2400" dirty="0" smtClean="0">
                <a:latin typeface="+mj-lt"/>
              </a:rPr>
              <a:t>professional experiences of migrants; </a:t>
            </a:r>
          </a:p>
          <a:p>
            <a:pPr marL="2335213" indent="-285750">
              <a:lnSpc>
                <a:spcPct val="150000"/>
              </a:lnSpc>
              <a:buFont typeface="Wingdings" panose="05000000000000000000" pitchFamily="2" charset="2"/>
              <a:buChar char="à"/>
            </a:pPr>
            <a:r>
              <a:rPr lang="en-US" sz="2400" dirty="0" smtClean="0">
                <a:latin typeface="+mj-lt"/>
              </a:rPr>
              <a:t>promotion </a:t>
            </a:r>
            <a:r>
              <a:rPr lang="en-US" sz="2400" dirty="0">
                <a:latin typeface="+mj-lt"/>
              </a:rPr>
              <a:t>of </a:t>
            </a:r>
            <a:r>
              <a:rPr lang="en-US" sz="2400" dirty="0" smtClean="0">
                <a:latin typeface="+mj-lt"/>
              </a:rPr>
              <a:t>the professional </a:t>
            </a:r>
            <a:r>
              <a:rPr lang="en-US" sz="2400" dirty="0">
                <a:latin typeface="+mj-lt"/>
              </a:rPr>
              <a:t>activity of migrant </a:t>
            </a:r>
            <a:r>
              <a:rPr lang="en-US" sz="2400" dirty="0" smtClean="0">
                <a:latin typeface="+mj-lt"/>
              </a:rPr>
              <a:t>women</a:t>
            </a:r>
            <a:endParaRPr lang="en-US" sz="2400" dirty="0">
              <a:latin typeface="+mj-lt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sz="2800" dirty="0">
              <a:latin typeface="+mj-lt"/>
            </a:endParaRPr>
          </a:p>
          <a:p>
            <a:r>
              <a:rPr lang="en-US" sz="2800" dirty="0">
                <a:latin typeface="+mj-lt"/>
              </a:rPr>
              <a:t/>
            </a:r>
            <a:br>
              <a:rPr lang="en-US" sz="2800" dirty="0">
                <a:latin typeface="+mj-lt"/>
              </a:rPr>
            </a:br>
            <a:endParaRPr lang="fr-FR" sz="2800" dirty="0">
              <a:latin typeface="+mj-lt"/>
            </a:endParaRPr>
          </a:p>
        </p:txBody>
      </p:sp>
      <p:sp>
        <p:nvSpPr>
          <p:cNvPr id="5" name="Espace réservé du contenu 3"/>
          <p:cNvSpPr txBox="1">
            <a:spLocks/>
          </p:cNvSpPr>
          <p:nvPr/>
        </p:nvSpPr>
        <p:spPr bwMode="gray">
          <a:xfrm>
            <a:off x="960000" y="949195"/>
            <a:ext cx="10470000" cy="9848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b="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83626">
              <a:defRPr>
                <a:latin typeface="+mn-lt"/>
                <a:ea typeface="+mn-ea"/>
                <a:cs typeface="+mn-cs"/>
              </a:defRPr>
            </a:lvl2pPr>
            <a:lvl3pPr marL="967252">
              <a:defRPr>
                <a:latin typeface="+mn-lt"/>
                <a:ea typeface="+mn-ea"/>
                <a:cs typeface="+mn-cs"/>
              </a:defRPr>
            </a:lvl3pPr>
            <a:lvl4pPr marL="1450878">
              <a:defRPr>
                <a:latin typeface="+mn-lt"/>
                <a:ea typeface="+mn-ea"/>
                <a:cs typeface="+mn-cs"/>
              </a:defRPr>
            </a:lvl4pPr>
            <a:lvl5pPr marL="1934505">
              <a:defRPr>
                <a:latin typeface="+mn-lt"/>
                <a:ea typeface="+mn-ea"/>
                <a:cs typeface="+mn-cs"/>
              </a:defRPr>
            </a:lvl5pPr>
            <a:lvl6pPr marL="2418131">
              <a:defRPr>
                <a:latin typeface="+mn-lt"/>
                <a:ea typeface="+mn-ea"/>
                <a:cs typeface="+mn-cs"/>
              </a:defRPr>
            </a:lvl6pPr>
            <a:lvl7pPr marL="2901757">
              <a:defRPr>
                <a:latin typeface="+mn-lt"/>
                <a:ea typeface="+mn-ea"/>
                <a:cs typeface="+mn-cs"/>
              </a:defRPr>
            </a:lvl7pPr>
            <a:lvl8pPr marL="3385383">
              <a:defRPr>
                <a:latin typeface="+mn-lt"/>
                <a:ea typeface="+mn-ea"/>
                <a:cs typeface="+mn-cs"/>
              </a:defRPr>
            </a:lvl8pPr>
            <a:lvl9pPr marL="3869009">
              <a:defRPr>
                <a:latin typeface="+mn-lt"/>
                <a:ea typeface="+mn-ea"/>
                <a:cs typeface="+mn-cs"/>
              </a:defRPr>
            </a:lvl9pPr>
          </a:lstStyle>
          <a:p>
            <a:r>
              <a:rPr lang="fr-FR" sz="2800" kern="0" dirty="0" smtClean="0">
                <a:latin typeface="Marianne-Regular" panose="02000000000000000000" pitchFamily="50" charset="0"/>
              </a:rPr>
              <a:t/>
            </a:r>
            <a:br>
              <a:rPr lang="fr-FR" sz="2800" kern="0" dirty="0" smtClean="0">
                <a:latin typeface="Marianne-Regular" panose="02000000000000000000" pitchFamily="50" charset="0"/>
              </a:rPr>
            </a:br>
            <a:r>
              <a:rPr lang="fr-FR" kern="0" dirty="0" smtClean="0">
                <a:latin typeface="Marianne-Regular" panose="02000000000000000000" pitchFamily="50" charset="0"/>
              </a:rPr>
              <a:t/>
            </a:r>
            <a:br>
              <a:rPr lang="fr-FR" kern="0" dirty="0" smtClean="0">
                <a:latin typeface="Marianne-Regular" panose="02000000000000000000" pitchFamily="50" charset="0"/>
              </a:rPr>
            </a:br>
            <a:endParaRPr lang="fr-FR" kern="0" dirty="0"/>
          </a:p>
        </p:txBody>
      </p:sp>
      <p:sp>
        <p:nvSpPr>
          <p:cNvPr id="7" name="Flèche droite 6"/>
          <p:cNvSpPr/>
          <p:nvPr/>
        </p:nvSpPr>
        <p:spPr>
          <a:xfrm>
            <a:off x="2112690" y="4759935"/>
            <a:ext cx="546992" cy="17299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474011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64113" y="392857"/>
            <a:ext cx="11232000" cy="615553"/>
          </a:xfrm>
        </p:spPr>
        <p:txBody>
          <a:bodyPr/>
          <a:lstStyle/>
          <a:p>
            <a:r>
              <a:rPr lang="fr-FR" sz="4000" b="1" i="0" dirty="0" smtClean="0">
                <a:solidFill>
                  <a:srgbClr val="00509D"/>
                </a:solidFill>
                <a:latin typeface="Marianne-Regular" panose="02000000000000000000" pitchFamily="50" charset="0"/>
                <a:ea typeface="+mn-ea"/>
                <a:cs typeface="+mn-cs"/>
              </a:rPr>
              <a:t>Good practices</a:t>
            </a:r>
            <a:endParaRPr lang="fr-FR" sz="4000" b="1" i="0" dirty="0">
              <a:solidFill>
                <a:srgbClr val="00509D"/>
              </a:solidFill>
              <a:latin typeface="Marianne-Regular" panose="02000000000000000000" pitchFamily="50" charset="0"/>
              <a:ea typeface="+mn-ea"/>
              <a:cs typeface="+mn-cs"/>
            </a:endParaRP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contenu 3"/>
          <p:cNvSpPr txBox="1">
            <a:spLocks/>
          </p:cNvSpPr>
          <p:nvPr/>
        </p:nvSpPr>
        <p:spPr bwMode="gray">
          <a:xfrm>
            <a:off x="960000" y="949195"/>
            <a:ext cx="10470000" cy="9848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b="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83626">
              <a:defRPr>
                <a:latin typeface="+mn-lt"/>
                <a:ea typeface="+mn-ea"/>
                <a:cs typeface="+mn-cs"/>
              </a:defRPr>
            </a:lvl2pPr>
            <a:lvl3pPr marL="967252">
              <a:defRPr>
                <a:latin typeface="+mn-lt"/>
                <a:ea typeface="+mn-ea"/>
                <a:cs typeface="+mn-cs"/>
              </a:defRPr>
            </a:lvl3pPr>
            <a:lvl4pPr marL="1450878">
              <a:defRPr>
                <a:latin typeface="+mn-lt"/>
                <a:ea typeface="+mn-ea"/>
                <a:cs typeface="+mn-cs"/>
              </a:defRPr>
            </a:lvl4pPr>
            <a:lvl5pPr marL="1934505">
              <a:defRPr>
                <a:latin typeface="+mn-lt"/>
                <a:ea typeface="+mn-ea"/>
                <a:cs typeface="+mn-cs"/>
              </a:defRPr>
            </a:lvl5pPr>
            <a:lvl6pPr marL="2418131">
              <a:defRPr>
                <a:latin typeface="+mn-lt"/>
                <a:ea typeface="+mn-ea"/>
                <a:cs typeface="+mn-cs"/>
              </a:defRPr>
            </a:lvl6pPr>
            <a:lvl7pPr marL="2901757">
              <a:defRPr>
                <a:latin typeface="+mn-lt"/>
                <a:ea typeface="+mn-ea"/>
                <a:cs typeface="+mn-cs"/>
              </a:defRPr>
            </a:lvl7pPr>
            <a:lvl8pPr marL="3385383">
              <a:defRPr>
                <a:latin typeface="+mn-lt"/>
                <a:ea typeface="+mn-ea"/>
                <a:cs typeface="+mn-cs"/>
              </a:defRPr>
            </a:lvl8pPr>
            <a:lvl9pPr marL="3869009">
              <a:defRPr>
                <a:latin typeface="+mn-lt"/>
                <a:ea typeface="+mn-ea"/>
                <a:cs typeface="+mn-cs"/>
              </a:defRPr>
            </a:lvl9pPr>
          </a:lstStyle>
          <a:p>
            <a:r>
              <a:rPr lang="fr-FR" sz="2800" kern="0" dirty="0" smtClean="0">
                <a:latin typeface="Marianne-Regular" panose="02000000000000000000" pitchFamily="50" charset="0"/>
              </a:rPr>
              <a:t/>
            </a:r>
            <a:br>
              <a:rPr lang="fr-FR" sz="2800" kern="0" dirty="0" smtClean="0">
                <a:latin typeface="Marianne-Regular" panose="02000000000000000000" pitchFamily="50" charset="0"/>
              </a:rPr>
            </a:br>
            <a:r>
              <a:rPr lang="fr-FR" kern="0" dirty="0" smtClean="0">
                <a:latin typeface="Marianne-Regular" panose="02000000000000000000" pitchFamily="50" charset="0"/>
              </a:rPr>
              <a:t/>
            </a:r>
            <a:br>
              <a:rPr lang="fr-FR" kern="0" dirty="0" smtClean="0">
                <a:latin typeface="Marianne-Regular" panose="02000000000000000000" pitchFamily="50" charset="0"/>
              </a:rPr>
            </a:br>
            <a:endParaRPr lang="fr-FR" kern="0" dirty="0"/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5980113" y="243046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" name="Espace réservé du contenu 16"/>
          <p:cNvSpPr>
            <a:spLocks noGrp="1"/>
          </p:cNvSpPr>
          <p:nvPr>
            <p:ph sz="quarter" idx="14"/>
          </p:nvPr>
        </p:nvSpPr>
        <p:spPr>
          <a:xfrm>
            <a:off x="844113" y="885300"/>
            <a:ext cx="11232000" cy="9725739"/>
          </a:xfrm>
        </p:spPr>
        <p:txBody>
          <a:bodyPr/>
          <a:lstStyle/>
          <a:p>
            <a:r>
              <a:rPr lang="en-GB" sz="2400" b="1" dirty="0" smtClean="0"/>
              <a:t>French </a:t>
            </a:r>
            <a:r>
              <a:rPr lang="en-GB" sz="2400" b="1" dirty="0"/>
              <a:t>language </a:t>
            </a:r>
            <a:r>
              <a:rPr lang="en-GB" sz="2400" b="1" dirty="0" smtClean="0"/>
              <a:t>training</a:t>
            </a:r>
            <a:r>
              <a:rPr lang="en-GB" sz="2400" b="1" dirty="0"/>
              <a:t> </a:t>
            </a:r>
          </a:p>
          <a:p>
            <a:r>
              <a:rPr lang="en-GB" sz="2000" dirty="0" smtClean="0">
                <a:sym typeface="Wingdings" panose="05000000000000000000" pitchFamily="2" charset="2"/>
              </a:rPr>
              <a:t> </a:t>
            </a:r>
            <a:r>
              <a:rPr lang="en-GB" sz="2400" dirty="0" smtClean="0">
                <a:sym typeface="Wingdings" panose="05000000000000000000" pitchFamily="2" charset="2"/>
              </a:rPr>
              <a:t>Language courses scheduled in the R</a:t>
            </a:r>
            <a:r>
              <a:rPr lang="en-GB" sz="2400" dirty="0" smtClean="0"/>
              <a:t>epublican </a:t>
            </a:r>
            <a:r>
              <a:rPr lang="en-GB" sz="2400" dirty="0"/>
              <a:t>integration </a:t>
            </a:r>
            <a:r>
              <a:rPr lang="en-GB" sz="2400" dirty="0" smtClean="0"/>
              <a:t>program if needed</a:t>
            </a:r>
          </a:p>
          <a:p>
            <a:r>
              <a:rPr lang="en-GB" sz="2000" dirty="0" smtClean="0">
                <a:sym typeface="Wingdings" panose="05000000000000000000" pitchFamily="2" charset="2"/>
              </a:rPr>
              <a:t> </a:t>
            </a:r>
            <a:r>
              <a:rPr lang="en-GB" sz="2400" dirty="0" smtClean="0"/>
              <a:t>“</a:t>
            </a:r>
            <a:r>
              <a:rPr lang="en-US" sz="2400" dirty="0">
                <a:hlinkClick r:id="rId3"/>
              </a:rPr>
              <a:t>OPENING SCHOOL TO PARENTS TO PROMOTE CHILDREN’S ACHIEVEMENT</a:t>
            </a:r>
            <a:r>
              <a:rPr lang="en-GB" sz="2400" dirty="0" smtClean="0"/>
              <a:t>” </a:t>
            </a:r>
            <a:r>
              <a:rPr lang="en-GB" sz="2400" dirty="0"/>
              <a:t>programme (OEPRE</a:t>
            </a:r>
            <a:r>
              <a:rPr lang="en-GB" sz="2400" dirty="0" smtClean="0"/>
              <a:t>) </a:t>
            </a:r>
            <a:r>
              <a:rPr lang="en-GB" sz="2400" dirty="0" smtClean="0"/>
              <a:t>: </a:t>
            </a:r>
            <a:r>
              <a:rPr lang="fr-FR" sz="2400" dirty="0" smtClean="0"/>
              <a:t>1 200 workshops in </a:t>
            </a:r>
            <a:r>
              <a:rPr lang="fr-FR" sz="2400" dirty="0"/>
              <a:t>2022 </a:t>
            </a:r>
            <a:r>
              <a:rPr lang="fr-FR" sz="2400" dirty="0" err="1" smtClean="0"/>
              <a:t>with</a:t>
            </a:r>
            <a:r>
              <a:rPr lang="fr-FR" sz="2400" dirty="0" smtClean="0"/>
              <a:t> more </a:t>
            </a:r>
            <a:r>
              <a:rPr lang="fr-FR" sz="2400" dirty="0" err="1" smtClean="0"/>
              <a:t>than</a:t>
            </a:r>
            <a:r>
              <a:rPr lang="fr-FR" sz="2400" dirty="0" smtClean="0"/>
              <a:t> </a:t>
            </a:r>
            <a:r>
              <a:rPr lang="fr-FR" sz="2400" dirty="0"/>
              <a:t>18 </a:t>
            </a:r>
            <a:r>
              <a:rPr lang="fr-FR" sz="2400" dirty="0" smtClean="0"/>
              <a:t>000 migrant parents </a:t>
            </a:r>
            <a:endParaRPr lang="en-GB" sz="2400" dirty="0" smtClean="0"/>
          </a:p>
          <a:p>
            <a:endParaRPr lang="en-GB" sz="2000" dirty="0" smtClean="0"/>
          </a:p>
          <a:p>
            <a:endParaRPr lang="en-GB" sz="2000" dirty="0"/>
          </a:p>
          <a:p>
            <a:r>
              <a:rPr lang="en-GB" sz="2400" b="1" dirty="0"/>
              <a:t>Access to employment and qualification </a:t>
            </a:r>
            <a:r>
              <a:rPr lang="en-GB" sz="2400" b="1" dirty="0" smtClean="0"/>
              <a:t>recognition </a:t>
            </a:r>
          </a:p>
          <a:p>
            <a:pPr marL="285750" indent="-285750">
              <a:buFont typeface="Wingdings" panose="05000000000000000000" pitchFamily="2" charset="2"/>
              <a:buChar char="à"/>
            </a:pPr>
            <a:r>
              <a:rPr lang="en-GB" sz="2400" dirty="0" smtClean="0"/>
              <a:t>early</a:t>
            </a:r>
            <a:r>
              <a:rPr lang="en-GB" sz="2400" b="1" dirty="0" smtClean="0"/>
              <a:t> </a:t>
            </a:r>
            <a:r>
              <a:rPr lang="en-GB" sz="2400" dirty="0" smtClean="0"/>
              <a:t>outreach experimentation at public employment services to improve access to employment </a:t>
            </a:r>
          </a:p>
          <a:p>
            <a:pPr marL="285750" indent="-285750">
              <a:buFont typeface="Wingdings" panose="05000000000000000000" pitchFamily="2" charset="2"/>
              <a:buChar char="à"/>
            </a:pPr>
            <a:r>
              <a:rPr lang="en-GB" sz="2400" dirty="0"/>
              <a:t>“Experience without Borders” </a:t>
            </a:r>
            <a:r>
              <a:rPr lang="en-GB" sz="2400" dirty="0" smtClean="0"/>
              <a:t>project</a:t>
            </a:r>
          </a:p>
          <a:p>
            <a:pPr marL="285750" indent="-285750">
              <a:buFont typeface="Wingdings" panose="05000000000000000000" pitchFamily="2" charset="2"/>
              <a:buChar char="à"/>
            </a:pPr>
            <a:endParaRPr lang="en-GB" sz="2000" dirty="0" smtClean="0"/>
          </a:p>
          <a:p>
            <a:pPr marL="285750" indent="-285750">
              <a:buFont typeface="Wingdings" panose="05000000000000000000" pitchFamily="2" charset="2"/>
              <a:buChar char="à"/>
            </a:pPr>
            <a:endParaRPr lang="en-GB" sz="2000" dirty="0"/>
          </a:p>
          <a:p>
            <a:r>
              <a:rPr lang="en-GB" sz="2000" b="1" dirty="0" smtClean="0"/>
              <a:t> </a:t>
            </a:r>
            <a:r>
              <a:rPr lang="en-GB" sz="2400" b="1" dirty="0"/>
              <a:t>Access to </a:t>
            </a:r>
            <a:r>
              <a:rPr lang="en-GB" sz="2400" b="1" dirty="0" smtClean="0"/>
              <a:t>childcare</a:t>
            </a:r>
          </a:p>
          <a:p>
            <a:pPr marL="285750" indent="-285750">
              <a:buFont typeface="Wingdings" panose="05000000000000000000" pitchFamily="2" charset="2"/>
              <a:buChar char="à"/>
            </a:pPr>
            <a:r>
              <a:rPr lang="en-GB" sz="2400" dirty="0">
                <a:sym typeface="Wingdings" panose="05000000000000000000" pitchFamily="2" charset="2"/>
              </a:rPr>
              <a:t>Governmental partnership with childcare structure (in progress)</a:t>
            </a:r>
          </a:p>
          <a:p>
            <a:pPr marL="285750" indent="-285750">
              <a:buFont typeface="Wingdings" panose="05000000000000000000" pitchFamily="2" charset="2"/>
              <a:buChar char="à"/>
            </a:pPr>
            <a:r>
              <a:rPr lang="en-GB" sz="2400" dirty="0">
                <a:sym typeface="Wingdings" panose="05000000000000000000" pitchFamily="2" charset="2"/>
              </a:rPr>
              <a:t>Criteria included in 2022 call for projects proposal </a:t>
            </a:r>
            <a:endParaRPr lang="en-GB" sz="2400" dirty="0"/>
          </a:p>
          <a:p>
            <a:endParaRPr lang="en-GB" dirty="0" smtClean="0"/>
          </a:p>
          <a:p>
            <a:endParaRPr lang="en-GB" dirty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fr-FR" dirty="0"/>
          </a:p>
          <a:p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6329" y="1934080"/>
            <a:ext cx="1055716" cy="10640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20647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8000" y="449965"/>
            <a:ext cx="11232000" cy="492443"/>
          </a:xfrm>
        </p:spPr>
        <p:txBody>
          <a:bodyPr/>
          <a:lstStyle/>
          <a:p>
            <a:r>
              <a:rPr lang="fr-FR" sz="3200" b="1" i="0" dirty="0" smtClean="0">
                <a:solidFill>
                  <a:srgbClr val="00509D"/>
                </a:solidFill>
                <a:latin typeface="Marianne-Regular" panose="02000000000000000000" pitchFamily="50" charset="0"/>
                <a:ea typeface="+mn-ea"/>
                <a:cs typeface="+mn-cs"/>
              </a:rPr>
              <a:t>Good practices</a:t>
            </a:r>
            <a:endParaRPr lang="fr-FR" sz="3200" b="1" i="0" dirty="0">
              <a:solidFill>
                <a:srgbClr val="00509D"/>
              </a:solidFill>
              <a:latin typeface="Marianne-Regular" panose="02000000000000000000" pitchFamily="50" charset="0"/>
              <a:ea typeface="+mn-ea"/>
              <a:cs typeface="+mn-cs"/>
            </a:endParaRP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contenu 3"/>
          <p:cNvSpPr txBox="1">
            <a:spLocks/>
          </p:cNvSpPr>
          <p:nvPr/>
        </p:nvSpPr>
        <p:spPr bwMode="gray">
          <a:xfrm>
            <a:off x="960000" y="949195"/>
            <a:ext cx="10470000" cy="9848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b="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83626">
              <a:defRPr>
                <a:latin typeface="+mn-lt"/>
                <a:ea typeface="+mn-ea"/>
                <a:cs typeface="+mn-cs"/>
              </a:defRPr>
            </a:lvl2pPr>
            <a:lvl3pPr marL="967252">
              <a:defRPr>
                <a:latin typeface="+mn-lt"/>
                <a:ea typeface="+mn-ea"/>
                <a:cs typeface="+mn-cs"/>
              </a:defRPr>
            </a:lvl3pPr>
            <a:lvl4pPr marL="1450878">
              <a:defRPr>
                <a:latin typeface="+mn-lt"/>
                <a:ea typeface="+mn-ea"/>
                <a:cs typeface="+mn-cs"/>
              </a:defRPr>
            </a:lvl4pPr>
            <a:lvl5pPr marL="1934505">
              <a:defRPr>
                <a:latin typeface="+mn-lt"/>
                <a:ea typeface="+mn-ea"/>
                <a:cs typeface="+mn-cs"/>
              </a:defRPr>
            </a:lvl5pPr>
            <a:lvl6pPr marL="2418131">
              <a:defRPr>
                <a:latin typeface="+mn-lt"/>
                <a:ea typeface="+mn-ea"/>
                <a:cs typeface="+mn-cs"/>
              </a:defRPr>
            </a:lvl6pPr>
            <a:lvl7pPr marL="2901757">
              <a:defRPr>
                <a:latin typeface="+mn-lt"/>
                <a:ea typeface="+mn-ea"/>
                <a:cs typeface="+mn-cs"/>
              </a:defRPr>
            </a:lvl7pPr>
            <a:lvl8pPr marL="3385383">
              <a:defRPr>
                <a:latin typeface="+mn-lt"/>
                <a:ea typeface="+mn-ea"/>
                <a:cs typeface="+mn-cs"/>
              </a:defRPr>
            </a:lvl8pPr>
            <a:lvl9pPr marL="3869009">
              <a:defRPr>
                <a:latin typeface="+mn-lt"/>
                <a:ea typeface="+mn-ea"/>
                <a:cs typeface="+mn-cs"/>
              </a:defRPr>
            </a:lvl9pPr>
          </a:lstStyle>
          <a:p>
            <a:r>
              <a:rPr lang="fr-FR" sz="2800" kern="0" dirty="0" smtClean="0">
                <a:latin typeface="Marianne-Regular" panose="02000000000000000000" pitchFamily="50" charset="0"/>
              </a:rPr>
              <a:t/>
            </a:r>
            <a:br>
              <a:rPr lang="fr-FR" sz="2800" kern="0" dirty="0" smtClean="0">
                <a:latin typeface="Marianne-Regular" panose="02000000000000000000" pitchFamily="50" charset="0"/>
              </a:rPr>
            </a:br>
            <a:r>
              <a:rPr lang="fr-FR" kern="0" dirty="0" smtClean="0">
                <a:latin typeface="Marianne-Regular" panose="02000000000000000000" pitchFamily="50" charset="0"/>
              </a:rPr>
              <a:t/>
            </a:r>
            <a:br>
              <a:rPr lang="fr-FR" kern="0" dirty="0" smtClean="0">
                <a:latin typeface="Marianne-Regular" panose="02000000000000000000" pitchFamily="50" charset="0"/>
              </a:rPr>
            </a:br>
            <a:endParaRPr lang="fr-FR" kern="0" dirty="0"/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5980113" y="243046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" name="Espace réservé du contenu 16"/>
          <p:cNvSpPr>
            <a:spLocks noGrp="1"/>
          </p:cNvSpPr>
          <p:nvPr>
            <p:ph sz="quarter" idx="14"/>
          </p:nvPr>
        </p:nvSpPr>
        <p:spPr>
          <a:xfrm>
            <a:off x="1191782" y="1424674"/>
            <a:ext cx="10504349" cy="8679299"/>
          </a:xfrm>
        </p:spPr>
        <p:txBody>
          <a:bodyPr/>
          <a:lstStyle/>
          <a:p>
            <a:endParaRPr lang="en-GB" dirty="0" smtClean="0"/>
          </a:p>
          <a:p>
            <a:r>
              <a:rPr lang="en-GB" sz="2400" b="1" dirty="0" smtClean="0"/>
              <a:t>Access </a:t>
            </a:r>
            <a:r>
              <a:rPr lang="en-GB" sz="2400" b="1" dirty="0"/>
              <a:t>to health and common rights </a:t>
            </a:r>
            <a:endParaRPr lang="en-GB" sz="2400" b="1" dirty="0" smtClean="0"/>
          </a:p>
          <a:p>
            <a:pPr marL="285750" indent="-285750">
              <a:buFont typeface="Wingdings" panose="05000000000000000000" pitchFamily="2" charset="2"/>
              <a:buChar char="à"/>
            </a:pPr>
            <a:r>
              <a:rPr lang="en-GB" sz="2400" dirty="0">
                <a:sym typeface="Wingdings" panose="05000000000000000000" pitchFamily="2" charset="2"/>
              </a:rPr>
              <a:t> </a:t>
            </a:r>
            <a:r>
              <a:rPr lang="en-GB" sz="2400" dirty="0" smtClean="0">
                <a:sym typeface="Wingdings" panose="05000000000000000000" pitchFamily="2" charset="2"/>
              </a:rPr>
              <a:t>Financial </a:t>
            </a:r>
            <a:r>
              <a:rPr lang="en-GB" sz="2400" dirty="0">
                <a:sym typeface="Wingdings" panose="05000000000000000000" pitchFamily="2" charset="2"/>
              </a:rPr>
              <a:t>support to expert association </a:t>
            </a:r>
          </a:p>
          <a:p>
            <a:pPr marL="285750" indent="-285750">
              <a:buFont typeface="Wingdings" panose="05000000000000000000" pitchFamily="2" charset="2"/>
              <a:buChar char="à"/>
            </a:pPr>
            <a:r>
              <a:rPr lang="en-GB" sz="2400" dirty="0" smtClean="0">
                <a:sym typeface="Wingdings" panose="05000000000000000000" pitchFamily="2" charset="2"/>
              </a:rPr>
              <a:t> </a:t>
            </a:r>
            <a:r>
              <a:rPr lang="en-GB" sz="2400" dirty="0" err="1" smtClean="0">
                <a:sym typeface="Wingdings" panose="05000000000000000000" pitchFamily="2" charset="2"/>
              </a:rPr>
              <a:t>Interministerial</a:t>
            </a:r>
            <a:r>
              <a:rPr lang="en-GB" sz="2400" dirty="0" smtClean="0">
                <a:sym typeface="Wingdings" panose="05000000000000000000" pitchFamily="2" charset="2"/>
              </a:rPr>
              <a:t> </a:t>
            </a:r>
            <a:r>
              <a:rPr lang="en-GB" sz="2400" dirty="0">
                <a:sym typeface="Wingdings" panose="05000000000000000000" pitchFamily="2" charset="2"/>
              </a:rPr>
              <a:t>agreement to improve access to common </a:t>
            </a:r>
            <a:r>
              <a:rPr lang="en-GB" sz="2400" dirty="0" smtClean="0">
                <a:sym typeface="Wingdings" panose="05000000000000000000" pitchFamily="2" charset="2"/>
              </a:rPr>
              <a:t>rights (in progress)</a:t>
            </a:r>
          </a:p>
          <a:p>
            <a:pPr marL="285750" indent="-285750">
              <a:buFont typeface="Wingdings" panose="05000000000000000000" pitchFamily="2" charset="2"/>
              <a:buChar char="à"/>
            </a:pPr>
            <a:r>
              <a:rPr lang="en-GB" sz="2400" dirty="0" smtClean="0"/>
              <a:t> Early</a:t>
            </a:r>
            <a:r>
              <a:rPr lang="en-GB" sz="2400" b="1" dirty="0" smtClean="0"/>
              <a:t> </a:t>
            </a:r>
            <a:r>
              <a:rPr lang="en-GB" sz="2400" dirty="0"/>
              <a:t>outreach experimentation </a:t>
            </a:r>
            <a:r>
              <a:rPr lang="en-GB" sz="2400" dirty="0" smtClean="0"/>
              <a:t>within </a:t>
            </a:r>
            <a:r>
              <a:rPr lang="en-GB" sz="2400" dirty="0"/>
              <a:t>public employment </a:t>
            </a:r>
            <a:r>
              <a:rPr lang="en-GB" sz="2400" dirty="0" smtClean="0"/>
              <a:t>services to improve access to healthcare </a:t>
            </a:r>
            <a:endParaRPr lang="en-GB" sz="2400" dirty="0"/>
          </a:p>
          <a:p>
            <a:pPr marL="285750" indent="-285750">
              <a:buFont typeface="Wingdings" panose="05000000000000000000" pitchFamily="2" charset="2"/>
              <a:buChar char="à"/>
            </a:pPr>
            <a:endParaRPr lang="en-GB" dirty="0">
              <a:sym typeface="Wingdings" panose="05000000000000000000" pitchFamily="2" charset="2"/>
            </a:endParaRPr>
          </a:p>
          <a:p>
            <a:r>
              <a:rPr lang="en-GB" sz="2400" b="1" dirty="0" smtClean="0"/>
              <a:t>Fight </a:t>
            </a:r>
            <a:r>
              <a:rPr lang="en-GB" sz="2400" b="1" dirty="0"/>
              <a:t>against gender based </a:t>
            </a:r>
            <a:r>
              <a:rPr lang="en-GB" sz="2400" b="1" dirty="0" smtClean="0"/>
              <a:t>violence</a:t>
            </a:r>
          </a:p>
          <a:p>
            <a:pPr marL="285750" indent="-285750">
              <a:buFont typeface="Wingdings" panose="05000000000000000000" pitchFamily="2" charset="2"/>
              <a:buChar char="à"/>
            </a:pPr>
            <a:r>
              <a:rPr lang="en-GB" sz="2400" dirty="0">
                <a:sym typeface="Wingdings" panose="05000000000000000000" pitchFamily="2" charset="2"/>
              </a:rPr>
              <a:t> </a:t>
            </a:r>
            <a:r>
              <a:rPr lang="en-GB" sz="2400" dirty="0" smtClean="0">
                <a:sym typeface="Wingdings" panose="05000000000000000000" pitchFamily="2" charset="2"/>
              </a:rPr>
              <a:t>support to expert associations </a:t>
            </a:r>
          </a:p>
          <a:p>
            <a:pPr marL="285750" indent="-285750">
              <a:buFont typeface="Wingdings" panose="05000000000000000000" pitchFamily="2" charset="2"/>
              <a:buChar char="à"/>
            </a:pPr>
            <a:r>
              <a:rPr lang="en-GB" sz="2400" dirty="0">
                <a:sym typeface="Wingdings" panose="05000000000000000000" pitchFamily="2" charset="2"/>
              </a:rPr>
              <a:t> </a:t>
            </a:r>
            <a:r>
              <a:rPr lang="en-GB" sz="2400" dirty="0" smtClean="0">
                <a:sym typeface="Wingdings" panose="05000000000000000000" pitchFamily="2" charset="2"/>
              </a:rPr>
              <a:t>translation of strategic information </a:t>
            </a:r>
            <a:endParaRPr lang="en-GB" sz="2400" dirty="0">
              <a:sym typeface="Wingdings" panose="05000000000000000000" pitchFamily="2" charset="2"/>
            </a:endParaRPr>
          </a:p>
          <a:p>
            <a:endParaRPr lang="en-GB" sz="2400" b="1" dirty="0" smtClean="0"/>
          </a:p>
          <a:p>
            <a:endParaRPr lang="fr-FR" sz="2400" b="1" dirty="0"/>
          </a:p>
          <a:p>
            <a:endParaRPr lang="en-GB" dirty="0" smtClean="0"/>
          </a:p>
          <a:p>
            <a:endParaRPr lang="en-GB" dirty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246206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50400" y="301959"/>
            <a:ext cx="11232000" cy="369332"/>
          </a:xfrm>
        </p:spPr>
        <p:txBody>
          <a:bodyPr/>
          <a:lstStyle/>
          <a:p>
            <a:r>
              <a:rPr lang="fr-FR" sz="2400" b="1" i="0" dirty="0" err="1" smtClean="0">
                <a:solidFill>
                  <a:srgbClr val="00509D"/>
                </a:solidFill>
                <a:latin typeface="Marianne-Regular" panose="02000000000000000000" pitchFamily="50" charset="0"/>
              </a:rPr>
              <a:t>Bibliography</a:t>
            </a:r>
            <a:r>
              <a:rPr lang="fr-FR" sz="2400" b="1" dirty="0" smtClean="0">
                <a:solidFill>
                  <a:srgbClr val="00509D"/>
                </a:solidFill>
                <a:latin typeface="Marianne-Regular" panose="02000000000000000000" pitchFamily="50" charset="0"/>
              </a:rPr>
              <a:t> </a:t>
            </a:r>
            <a:endParaRPr lang="fr-FR" sz="2400" b="1" dirty="0">
              <a:solidFill>
                <a:srgbClr val="00509D"/>
              </a:solidFill>
              <a:latin typeface="Marianne-Regular" panose="02000000000000000000" pitchFamily="50" charset="0"/>
            </a:endParaRP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contenu 6"/>
          <p:cNvSpPr>
            <a:spLocks noGrp="1"/>
          </p:cNvSpPr>
          <p:nvPr>
            <p:ph sz="quarter" idx="14"/>
          </p:nvPr>
        </p:nvSpPr>
        <p:spPr>
          <a:xfrm>
            <a:off x="948101" y="2054738"/>
            <a:ext cx="9586018" cy="615553"/>
          </a:xfrm>
        </p:spPr>
        <p:txBody>
          <a:bodyPr/>
          <a:lstStyle/>
          <a:p>
            <a:endParaRPr lang="fr-FR" sz="2000" dirty="0" smtClean="0">
              <a:latin typeface="Marianne" panose="02000000000000000000" pitchFamily="50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fr-FR" sz="2000" dirty="0">
              <a:latin typeface="Marianne" panose="02000000000000000000" pitchFamily="50" charset="0"/>
            </a:endParaRPr>
          </a:p>
        </p:txBody>
      </p:sp>
      <p:sp>
        <p:nvSpPr>
          <p:cNvPr id="5" name="Espace réservé du texte 2"/>
          <p:cNvSpPr>
            <a:spLocks noGrp="1"/>
          </p:cNvSpPr>
          <p:nvPr>
            <p:ph type="body" idx="4294967295"/>
          </p:nvPr>
        </p:nvSpPr>
        <p:spPr>
          <a:xfrm>
            <a:off x="777013" y="1335998"/>
            <a:ext cx="11414987" cy="5293757"/>
          </a:xfrm>
          <a:prstGeom prst="rect">
            <a:avLst/>
          </a:prstGeom>
        </p:spPr>
        <p:txBody>
          <a:bodyPr/>
          <a:lstStyle/>
          <a:p>
            <a:r>
              <a:rPr lang="fr-FR" dirty="0" smtClean="0">
                <a:solidFill>
                  <a:srgbClr val="000000"/>
                </a:solidFill>
                <a:latin typeface="+mj-lt"/>
                <a:cs typeface="Arial"/>
                <a:sym typeface="Arial"/>
              </a:rPr>
              <a:t>Key </a:t>
            </a:r>
            <a:r>
              <a:rPr lang="fr-FR" dirty="0" err="1" smtClean="0">
                <a:solidFill>
                  <a:srgbClr val="000000"/>
                </a:solidFill>
                <a:latin typeface="+mj-lt"/>
                <a:cs typeface="Arial"/>
                <a:sym typeface="Arial"/>
              </a:rPr>
              <a:t>numbers</a:t>
            </a:r>
            <a:r>
              <a:rPr lang="fr-FR" dirty="0" smtClean="0">
                <a:solidFill>
                  <a:srgbClr val="000000"/>
                </a:solidFill>
                <a:latin typeface="+mj-lt"/>
                <a:cs typeface="Arial"/>
                <a:sym typeface="Arial"/>
              </a:rPr>
              <a:t> </a:t>
            </a:r>
          </a:p>
          <a:p>
            <a:r>
              <a:rPr lang="fr-FR" sz="1400" dirty="0">
                <a:solidFill>
                  <a:srgbClr val="FF0000"/>
                </a:solidFill>
                <a:latin typeface="+mj-lt"/>
                <a:cs typeface="Arial"/>
                <a:sym typeface="Arial"/>
                <a:hlinkClick r:id="rId3"/>
              </a:rPr>
              <a:t>https://</a:t>
            </a:r>
            <a:r>
              <a:rPr lang="fr-FR" sz="1400" dirty="0" smtClean="0">
                <a:solidFill>
                  <a:srgbClr val="FF0000"/>
                </a:solidFill>
                <a:latin typeface="+mj-lt"/>
                <a:cs typeface="Arial"/>
                <a:sym typeface="Arial"/>
                <a:hlinkClick r:id="rId3"/>
              </a:rPr>
              <a:t>www.immigration.interieur.gouv.fr/fr/Info-ressources/Etudes-et-statistiques/Chiffres-cles-population-emploi/Emploi</a:t>
            </a:r>
            <a:r>
              <a:rPr lang="fr-FR" sz="1400" dirty="0" smtClean="0">
                <a:solidFill>
                  <a:srgbClr val="FF0000"/>
                </a:solidFill>
                <a:latin typeface="+mj-lt"/>
                <a:cs typeface="Arial"/>
                <a:sym typeface="Arial"/>
              </a:rPr>
              <a:t> </a:t>
            </a:r>
          </a:p>
          <a:p>
            <a:endParaRPr lang="fr-FR" dirty="0" smtClean="0">
              <a:latin typeface="+mj-lt"/>
            </a:endParaRPr>
          </a:p>
          <a:p>
            <a:r>
              <a:rPr lang="fr-FR" dirty="0" smtClean="0">
                <a:latin typeface="+mj-lt"/>
              </a:rPr>
              <a:t>ELIPA 2 </a:t>
            </a:r>
            <a:r>
              <a:rPr lang="fr-FR" dirty="0" err="1" smtClean="0">
                <a:latin typeface="+mj-lt"/>
              </a:rPr>
              <a:t>study</a:t>
            </a:r>
            <a:r>
              <a:rPr lang="fr-FR" dirty="0" smtClean="0">
                <a:latin typeface="+mj-lt"/>
              </a:rPr>
              <a:t> (2020)</a:t>
            </a:r>
          </a:p>
          <a:p>
            <a:r>
              <a:rPr lang="fr-FR" sz="1400" dirty="0" smtClean="0">
                <a:latin typeface="+mj-lt"/>
                <a:hlinkClick r:id="rId4"/>
              </a:rPr>
              <a:t>www.immigration.interieur.gouv.fr/Info-ressources/Actualites/Focus/Les-primo-arrivants-en-2019-un-an-apres-leur-premier-titre-de-sejour-premiers-resultats-de-l-enquete-Elipa-2</a:t>
            </a:r>
            <a:endParaRPr lang="fr-FR" sz="1400" dirty="0" smtClean="0">
              <a:latin typeface="+mj-lt"/>
            </a:endParaRPr>
          </a:p>
          <a:p>
            <a:endParaRPr lang="fr-FR" dirty="0" smtClean="0">
              <a:latin typeface="+mj-lt"/>
            </a:endParaRPr>
          </a:p>
          <a:p>
            <a:r>
              <a:rPr lang="fr-FR" dirty="0" smtClean="0">
                <a:latin typeface="+mj-lt"/>
              </a:rPr>
              <a:t>OCDE</a:t>
            </a:r>
            <a:r>
              <a:rPr lang="fr-FR" dirty="0">
                <a:latin typeface="+mj-lt"/>
              </a:rPr>
              <a:t>, «</a:t>
            </a:r>
            <a:r>
              <a:rPr lang="en-US" dirty="0">
                <a:latin typeface="+mj-lt"/>
              </a:rPr>
              <a:t>How to strengthen the integration of migrant women?</a:t>
            </a:r>
            <a:r>
              <a:rPr lang="fr-FR" dirty="0">
                <a:latin typeface="+mj-lt"/>
              </a:rPr>
              <a:t> »</a:t>
            </a:r>
            <a:r>
              <a:rPr lang="en-US" dirty="0">
                <a:latin typeface="+mj-lt"/>
              </a:rPr>
              <a:t>, </a:t>
            </a:r>
            <a:r>
              <a:rPr lang="fr-FR" dirty="0">
                <a:latin typeface="+mj-lt"/>
              </a:rPr>
              <a:t>Migration </a:t>
            </a:r>
            <a:r>
              <a:rPr lang="fr-FR" dirty="0" err="1">
                <a:latin typeface="+mj-lt"/>
              </a:rPr>
              <a:t>policy</a:t>
            </a:r>
            <a:r>
              <a:rPr lang="fr-FR" dirty="0">
                <a:latin typeface="+mj-lt"/>
              </a:rPr>
              <a:t> </a:t>
            </a:r>
            <a:r>
              <a:rPr lang="fr-FR" dirty="0" err="1">
                <a:latin typeface="+mj-lt"/>
              </a:rPr>
              <a:t>debates</a:t>
            </a:r>
            <a:r>
              <a:rPr lang="fr-FR" dirty="0">
                <a:latin typeface="+mj-lt"/>
              </a:rPr>
              <a:t>, n°25, novembre </a:t>
            </a:r>
            <a:r>
              <a:rPr lang="fr-FR" dirty="0" smtClean="0">
                <a:latin typeface="+mj-lt"/>
              </a:rPr>
              <a:t>2020</a:t>
            </a:r>
          </a:p>
          <a:p>
            <a:r>
              <a:rPr lang="fr-FR" sz="1400" dirty="0">
                <a:latin typeface="+mj-lt"/>
                <a:hlinkClick r:id="rId5"/>
              </a:rPr>
              <a:t>https://www.oecd.org/els/mig/migration-policy-debates-25.pdf</a:t>
            </a:r>
            <a:r>
              <a:rPr lang="fr-FR" sz="1400" dirty="0">
                <a:latin typeface="+mj-lt"/>
              </a:rPr>
              <a:t> </a:t>
            </a:r>
            <a:r>
              <a:rPr lang="fr-FR" dirty="0">
                <a:latin typeface="+mj-lt"/>
              </a:rPr>
              <a:t/>
            </a:r>
            <a:br>
              <a:rPr lang="fr-FR" dirty="0">
                <a:latin typeface="+mj-lt"/>
              </a:rPr>
            </a:br>
            <a:endParaRPr lang="fr-FR" dirty="0" smtClean="0">
              <a:latin typeface="+mj-lt"/>
            </a:endParaRPr>
          </a:p>
          <a:p>
            <a:r>
              <a:rPr lang="en-US" dirty="0" err="1" smtClean="0">
                <a:latin typeface="+mj-lt"/>
              </a:rPr>
              <a:t>Interministerial</a:t>
            </a:r>
            <a:r>
              <a:rPr lang="en-US" dirty="0" smtClean="0">
                <a:latin typeface="+mj-lt"/>
              </a:rPr>
              <a:t> </a:t>
            </a:r>
            <a:r>
              <a:rPr lang="en-US" dirty="0">
                <a:latin typeface="+mj-lt"/>
              </a:rPr>
              <a:t>Committee for Immigration and Integration (C3I) in </a:t>
            </a:r>
            <a:r>
              <a:rPr lang="en-US" dirty="0" smtClean="0">
                <a:latin typeface="+mj-lt"/>
              </a:rPr>
              <a:t>2019</a:t>
            </a:r>
          </a:p>
          <a:p>
            <a:r>
              <a:rPr lang="fr-FR" sz="1400" dirty="0" smtClean="0">
                <a:latin typeface="+mj-lt"/>
                <a:hlinkClick r:id="rId6"/>
              </a:rPr>
              <a:t>https</a:t>
            </a:r>
            <a:r>
              <a:rPr lang="fr-FR" sz="1400" dirty="0">
                <a:latin typeface="+mj-lt"/>
                <a:hlinkClick r:id="rId6"/>
              </a:rPr>
              <a:t>://www.gouvernement.fr/upload/media/default/0001/01/2019_11_dossier_de_presse_-_comite_interministeriel_sur_limmigration_et_lintegration_-_</a:t>
            </a:r>
            <a:r>
              <a:rPr lang="fr-FR" sz="1400" dirty="0" smtClean="0">
                <a:latin typeface="+mj-lt"/>
                <a:hlinkClick r:id="rId6"/>
              </a:rPr>
              <a:t>06.11.2019.pdf</a:t>
            </a:r>
            <a:r>
              <a:rPr lang="fr-FR" sz="1400" dirty="0" smtClean="0">
                <a:latin typeface="+mj-lt"/>
              </a:rPr>
              <a:t> </a:t>
            </a:r>
          </a:p>
          <a:p>
            <a:endParaRPr lang="fr-FR" dirty="0" smtClean="0">
              <a:latin typeface="+mj-lt"/>
            </a:endParaRPr>
          </a:p>
          <a:p>
            <a:r>
              <a:rPr lang="fr-FR" dirty="0" smtClean="0">
                <a:latin typeface="+mj-lt"/>
              </a:rPr>
              <a:t>Report on IMEX on the intégration of migrant </a:t>
            </a:r>
            <a:r>
              <a:rPr lang="fr-FR" dirty="0" err="1" smtClean="0">
                <a:latin typeface="+mj-lt"/>
              </a:rPr>
              <a:t>women</a:t>
            </a:r>
            <a:endParaRPr lang="fr-FR" dirty="0" smtClean="0">
              <a:latin typeface="+mj-lt"/>
            </a:endParaRPr>
          </a:p>
          <a:p>
            <a:r>
              <a:rPr lang="fr-FR" sz="1400" dirty="0" smtClean="0">
                <a:latin typeface="+mj-lt"/>
                <a:hlinkClick r:id="rId7"/>
              </a:rPr>
              <a:t>https</a:t>
            </a:r>
            <a:r>
              <a:rPr lang="fr-FR" sz="1400" dirty="0">
                <a:latin typeface="+mj-lt"/>
                <a:hlinkClick r:id="rId7"/>
              </a:rPr>
              <a:t>://www.immigration.interieur.gouv.fr/Integration-et-Acces-a-la-nationalite/Europe-International/Les-rendez-vous-politiques-de-haut-niveau-organises-par-les-presidences-de-l-UE</a:t>
            </a:r>
            <a:r>
              <a:rPr lang="fr-FR" sz="1400" dirty="0">
                <a:latin typeface="+mj-lt"/>
              </a:rPr>
              <a:t> </a:t>
            </a:r>
          </a:p>
          <a:p>
            <a:endParaRPr lang="fr-FR" sz="1400" dirty="0">
              <a:latin typeface="+mj-lt"/>
            </a:endParaRPr>
          </a:p>
          <a:p>
            <a:endParaRPr lang="en-GB" sz="1400" b="1" dirty="0">
              <a:latin typeface="+mj-lt"/>
            </a:endParaRPr>
          </a:p>
          <a:p>
            <a:endParaRPr lang="fr-FR" sz="1400" dirty="0">
              <a:latin typeface="+mj-lt"/>
            </a:endParaRPr>
          </a:p>
          <a:p>
            <a:endParaRPr lang="fr-FR" sz="1400" dirty="0" smtClean="0">
              <a:latin typeface="+mj-lt"/>
            </a:endParaRPr>
          </a:p>
          <a:p>
            <a:endParaRPr lang="fr-FR" sz="1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540597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50400" y="301959"/>
            <a:ext cx="11232000" cy="369332"/>
          </a:xfrm>
        </p:spPr>
        <p:txBody>
          <a:bodyPr/>
          <a:lstStyle/>
          <a:p>
            <a:r>
              <a:rPr lang="fr-FR" sz="2400" b="1" i="0" dirty="0" smtClean="0">
                <a:solidFill>
                  <a:srgbClr val="00509D"/>
                </a:solidFill>
                <a:latin typeface="Marianne-Regular" panose="02000000000000000000" pitchFamily="50" charset="0"/>
              </a:rPr>
              <a:t>Associations and programmes web sites</a:t>
            </a:r>
            <a:endParaRPr lang="fr-FR" sz="2400" b="1" dirty="0">
              <a:solidFill>
                <a:srgbClr val="00509D"/>
              </a:solidFill>
              <a:latin typeface="Marianne-Regular" panose="02000000000000000000" pitchFamily="50" charset="0"/>
            </a:endParaRP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contenu 6"/>
          <p:cNvSpPr>
            <a:spLocks noGrp="1"/>
          </p:cNvSpPr>
          <p:nvPr>
            <p:ph sz="quarter" idx="14"/>
          </p:nvPr>
        </p:nvSpPr>
        <p:spPr>
          <a:xfrm>
            <a:off x="948101" y="2054738"/>
            <a:ext cx="9586018" cy="615553"/>
          </a:xfrm>
        </p:spPr>
        <p:txBody>
          <a:bodyPr/>
          <a:lstStyle/>
          <a:p>
            <a:endParaRPr lang="fr-FR" sz="2000" dirty="0" smtClean="0">
              <a:latin typeface="Marianne" panose="02000000000000000000" pitchFamily="50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fr-FR" sz="2000" dirty="0">
              <a:latin typeface="Marianne" panose="02000000000000000000" pitchFamily="50" charset="0"/>
            </a:endParaRPr>
          </a:p>
        </p:txBody>
      </p:sp>
      <p:sp>
        <p:nvSpPr>
          <p:cNvPr id="5" name="Espace réservé du texte 2"/>
          <p:cNvSpPr>
            <a:spLocks noGrp="1"/>
          </p:cNvSpPr>
          <p:nvPr>
            <p:ph type="body" idx="4294967295"/>
          </p:nvPr>
        </p:nvSpPr>
        <p:spPr>
          <a:xfrm>
            <a:off x="948101" y="1085359"/>
            <a:ext cx="11414987" cy="5324535"/>
          </a:xfrm>
          <a:prstGeom prst="rect">
            <a:avLst/>
          </a:prstGeom>
        </p:spPr>
        <p:txBody>
          <a:bodyPr/>
          <a:lstStyle/>
          <a:p>
            <a:endParaRPr lang="fr-FR" sz="1400" b="1" u="sng" dirty="0" smtClean="0">
              <a:latin typeface="+mj-lt"/>
            </a:endParaRPr>
          </a:p>
          <a:p>
            <a:r>
              <a:rPr lang="en-GB" sz="1600" b="1" dirty="0" smtClean="0">
                <a:latin typeface="+mj-lt"/>
              </a:rPr>
              <a:t>French </a:t>
            </a:r>
            <a:r>
              <a:rPr lang="en-GB" sz="1600" b="1" dirty="0">
                <a:latin typeface="+mj-lt"/>
              </a:rPr>
              <a:t>language training </a:t>
            </a:r>
          </a:p>
          <a:p>
            <a:r>
              <a:rPr lang="en-GB" sz="1400" dirty="0">
                <a:latin typeface="+mj-lt"/>
                <a:sym typeface="Wingdings" panose="05000000000000000000" pitchFamily="2" charset="2"/>
              </a:rPr>
              <a:t>R</a:t>
            </a:r>
            <a:r>
              <a:rPr lang="en-GB" sz="1400" dirty="0">
                <a:latin typeface="+mj-lt"/>
              </a:rPr>
              <a:t>epublican integration path </a:t>
            </a:r>
            <a:r>
              <a:rPr lang="en-GB" sz="1400" dirty="0" smtClean="0">
                <a:latin typeface="+mj-lt"/>
              </a:rPr>
              <a:t>: </a:t>
            </a:r>
            <a:r>
              <a:rPr lang="en-GB" sz="1400" dirty="0">
                <a:latin typeface="+mj-lt"/>
                <a:hlinkClick r:id="rId3"/>
              </a:rPr>
              <a:t>https://</a:t>
            </a:r>
            <a:r>
              <a:rPr lang="en-GB" sz="1400" dirty="0" err="1" smtClean="0">
                <a:latin typeface="+mj-lt"/>
                <a:hlinkClick r:id="rId3"/>
              </a:rPr>
              <a:t>www.immigration.interieur.gouv.fr</a:t>
            </a:r>
            <a:r>
              <a:rPr lang="en-GB" sz="1400" dirty="0" smtClean="0">
                <a:latin typeface="+mj-lt"/>
                <a:hlinkClick r:id="rId3"/>
              </a:rPr>
              <a:t>/content/download/131117/1042668/file/</a:t>
            </a:r>
            <a:r>
              <a:rPr lang="en-GB" sz="1400" dirty="0" err="1" smtClean="0">
                <a:latin typeface="+mj-lt"/>
                <a:hlinkClick r:id="rId3"/>
              </a:rPr>
              <a:t>Plaquette_PIR_A5_janv2022_EN.pdf</a:t>
            </a:r>
            <a:r>
              <a:rPr lang="en-GB" sz="1400" dirty="0" smtClean="0">
                <a:latin typeface="+mj-lt"/>
              </a:rPr>
              <a:t> </a:t>
            </a:r>
            <a:endParaRPr lang="en-GB" sz="1400" dirty="0">
              <a:latin typeface="+mj-lt"/>
            </a:endParaRPr>
          </a:p>
          <a:p>
            <a:endParaRPr lang="en-GB" sz="1400" dirty="0" smtClean="0">
              <a:latin typeface="+mj-lt"/>
            </a:endParaRPr>
          </a:p>
          <a:p>
            <a:r>
              <a:rPr lang="en-US" sz="1400" dirty="0">
                <a:latin typeface="+mj-lt"/>
              </a:rPr>
              <a:t>OPENING SCHOOL TO PARENTS TO PROMOTE CHILDREN’S </a:t>
            </a:r>
            <a:r>
              <a:rPr lang="en-US" sz="1400" dirty="0" smtClean="0">
                <a:latin typeface="+mj-lt"/>
              </a:rPr>
              <a:t>ACHIEVEMENT </a:t>
            </a:r>
            <a:r>
              <a:rPr lang="en-GB" sz="1400" dirty="0" smtClean="0">
                <a:latin typeface="+mj-lt"/>
              </a:rPr>
              <a:t>: </a:t>
            </a:r>
            <a:r>
              <a:rPr lang="en-GB" sz="1400" dirty="0" smtClean="0">
                <a:latin typeface="+mj-lt"/>
                <a:hlinkClick r:id="rId4"/>
              </a:rPr>
              <a:t>https</a:t>
            </a:r>
            <a:r>
              <a:rPr lang="en-GB" sz="1400" dirty="0">
                <a:latin typeface="+mj-lt"/>
                <a:hlinkClick r:id="rId4"/>
              </a:rPr>
              <a:t>://</a:t>
            </a:r>
            <a:r>
              <a:rPr lang="en-GB" sz="1400" dirty="0" smtClean="0">
                <a:latin typeface="+mj-lt"/>
                <a:hlinkClick r:id="rId4"/>
              </a:rPr>
              <a:t>www.immigration.interieur.gouv.fr/Integration-et-Acces-a-la-nationalite/Le-parcours-personnalise-d-integration-republicaine/Le-contrat-d-integration-republicaine-CIR/La-formation-linguistique</a:t>
            </a:r>
            <a:r>
              <a:rPr lang="en-GB" sz="1400" dirty="0" smtClean="0">
                <a:latin typeface="+mj-lt"/>
              </a:rPr>
              <a:t> </a:t>
            </a:r>
            <a:endParaRPr lang="en-GB" sz="1400" dirty="0">
              <a:latin typeface="+mj-lt"/>
            </a:endParaRPr>
          </a:p>
          <a:p>
            <a:endParaRPr lang="en-GB" sz="1400" dirty="0">
              <a:latin typeface="+mj-lt"/>
            </a:endParaRPr>
          </a:p>
          <a:p>
            <a:r>
              <a:rPr lang="en-GB" sz="1600" b="1" dirty="0" smtClean="0">
                <a:latin typeface="+mj-lt"/>
              </a:rPr>
              <a:t>Access </a:t>
            </a:r>
            <a:r>
              <a:rPr lang="en-GB" sz="1600" b="1" dirty="0">
                <a:latin typeface="+mj-lt"/>
              </a:rPr>
              <a:t>to employment and qualification recognition </a:t>
            </a:r>
            <a:endParaRPr lang="en-GB" sz="1600" b="1" dirty="0" smtClean="0">
              <a:latin typeface="+mj-lt"/>
            </a:endParaRPr>
          </a:p>
          <a:p>
            <a:r>
              <a:rPr lang="en-GB" sz="1400" dirty="0">
                <a:latin typeface="+mj-lt"/>
              </a:rPr>
              <a:t>Experience without Borders” </a:t>
            </a:r>
            <a:r>
              <a:rPr lang="en-GB" sz="1400" dirty="0" smtClean="0">
                <a:latin typeface="+mj-lt"/>
              </a:rPr>
              <a:t>project:  </a:t>
            </a:r>
            <a:r>
              <a:rPr lang="en-GB" sz="1400" dirty="0" smtClean="0">
                <a:latin typeface="+mj-lt"/>
                <a:hlinkClick r:id="rId5"/>
              </a:rPr>
              <a:t>https</a:t>
            </a:r>
            <a:r>
              <a:rPr lang="en-GB" sz="1400" dirty="0">
                <a:latin typeface="+mj-lt"/>
                <a:hlinkClick r:id="rId5"/>
              </a:rPr>
              <a:t>://</a:t>
            </a:r>
            <a:r>
              <a:rPr lang="en-GB" sz="1400" dirty="0" smtClean="0">
                <a:latin typeface="+mj-lt"/>
                <a:hlinkClick r:id="rId5"/>
              </a:rPr>
              <a:t>www1.ac-lyon.fr/greta/actualite/lexperience-na-frontieres</a:t>
            </a:r>
            <a:r>
              <a:rPr lang="en-GB" sz="1400" dirty="0" smtClean="0">
                <a:latin typeface="+mj-lt"/>
              </a:rPr>
              <a:t> </a:t>
            </a:r>
            <a:endParaRPr lang="en-GB" sz="1400" dirty="0">
              <a:latin typeface="+mj-lt"/>
            </a:endParaRPr>
          </a:p>
          <a:p>
            <a:endParaRPr lang="en-GB" sz="1400" dirty="0" smtClean="0">
              <a:latin typeface="+mj-lt"/>
            </a:endParaRPr>
          </a:p>
          <a:p>
            <a:r>
              <a:rPr lang="en-GB" sz="1600" b="1" dirty="0"/>
              <a:t>Access to childcare </a:t>
            </a:r>
            <a:endParaRPr lang="en-GB" sz="1600" b="1" dirty="0" smtClean="0"/>
          </a:p>
          <a:p>
            <a:r>
              <a:rPr lang="en-GB" sz="1400" dirty="0" smtClean="0">
                <a:latin typeface="+mj-lt"/>
              </a:rPr>
              <a:t>SISTECH</a:t>
            </a:r>
            <a:r>
              <a:rPr lang="en-GB" sz="1400" b="1" dirty="0" smtClean="0">
                <a:latin typeface="+mj-lt"/>
              </a:rPr>
              <a:t>: </a:t>
            </a:r>
            <a:r>
              <a:rPr lang="fr-FR" sz="1400" dirty="0">
                <a:hlinkClick r:id="rId6"/>
              </a:rPr>
              <a:t>http://</a:t>
            </a:r>
            <a:r>
              <a:rPr lang="fr-FR" sz="1400" dirty="0" smtClean="0">
                <a:hlinkClick r:id="rId6"/>
              </a:rPr>
              <a:t>www.sistech.fr/</a:t>
            </a:r>
            <a:r>
              <a:rPr lang="fr-FR" sz="1400" dirty="0" smtClean="0"/>
              <a:t> </a:t>
            </a:r>
            <a:endParaRPr lang="fr-FR" sz="1400" dirty="0"/>
          </a:p>
          <a:p>
            <a:endParaRPr lang="en-GB" sz="1400" b="1" dirty="0">
              <a:latin typeface="+mj-lt"/>
            </a:endParaRPr>
          </a:p>
          <a:p>
            <a:r>
              <a:rPr lang="en-GB" sz="1600" b="1" dirty="0" smtClean="0">
                <a:latin typeface="+mj-lt"/>
              </a:rPr>
              <a:t>Access </a:t>
            </a:r>
            <a:r>
              <a:rPr lang="en-GB" sz="1600" b="1" dirty="0">
                <a:latin typeface="+mj-lt"/>
              </a:rPr>
              <a:t>to health and common rights </a:t>
            </a:r>
            <a:endParaRPr lang="en-GB" sz="1600" b="1" dirty="0" smtClean="0">
              <a:latin typeface="+mj-lt"/>
            </a:endParaRPr>
          </a:p>
          <a:p>
            <a:r>
              <a:rPr lang="en-GB" sz="1400" dirty="0" smtClean="0">
                <a:latin typeface="+mj-lt"/>
              </a:rPr>
              <a:t>2 associations: </a:t>
            </a:r>
          </a:p>
          <a:p>
            <a:r>
              <a:rPr lang="en-GB" sz="1400" dirty="0" smtClean="0">
                <a:latin typeface="+mj-lt"/>
              </a:rPr>
              <a:t>ADATE: </a:t>
            </a:r>
            <a:r>
              <a:rPr lang="fr-FR" sz="1400" dirty="0" smtClean="0">
                <a:latin typeface="+mj-lt"/>
                <a:hlinkClick r:id="rId7"/>
              </a:rPr>
              <a:t>http</a:t>
            </a:r>
            <a:r>
              <a:rPr lang="fr-FR" sz="1400" dirty="0">
                <a:latin typeface="+mj-lt"/>
                <a:hlinkClick r:id="rId7"/>
              </a:rPr>
              <a:t>://www.adate.org</a:t>
            </a:r>
            <a:r>
              <a:rPr lang="fr-FR" sz="1400" dirty="0" smtClean="0">
                <a:latin typeface="+mj-lt"/>
                <a:hlinkClick r:id="rId7"/>
              </a:rPr>
              <a:t>/</a:t>
            </a:r>
            <a:r>
              <a:rPr lang="fr-FR" sz="1400" dirty="0" smtClean="0">
                <a:latin typeface="+mj-lt"/>
              </a:rPr>
              <a:t> </a:t>
            </a:r>
          </a:p>
          <a:p>
            <a:r>
              <a:rPr lang="en-GB" sz="1400" dirty="0" smtClean="0">
                <a:latin typeface="+mj-lt"/>
              </a:rPr>
              <a:t>CICADE: </a:t>
            </a:r>
            <a:r>
              <a:rPr lang="fr-FR" sz="1400" dirty="0" smtClean="0">
                <a:latin typeface="+mj-lt"/>
                <a:hlinkClick r:id="rId8"/>
              </a:rPr>
              <a:t>http</a:t>
            </a:r>
            <a:r>
              <a:rPr lang="fr-FR" sz="1400" dirty="0">
                <a:latin typeface="+mj-lt"/>
                <a:hlinkClick r:id="rId8"/>
              </a:rPr>
              <a:t>://www.cicade.org</a:t>
            </a:r>
            <a:r>
              <a:rPr lang="fr-FR" sz="1400" dirty="0" smtClean="0">
                <a:latin typeface="+mj-lt"/>
                <a:hlinkClick r:id="rId8"/>
              </a:rPr>
              <a:t>/</a:t>
            </a:r>
            <a:r>
              <a:rPr lang="fr-FR" sz="1400" dirty="0" smtClean="0">
                <a:latin typeface="+mj-lt"/>
              </a:rPr>
              <a:t> </a:t>
            </a:r>
          </a:p>
          <a:p>
            <a:endParaRPr lang="fr-FR" sz="1400" dirty="0" smtClean="0">
              <a:latin typeface="+mj-lt"/>
            </a:endParaRPr>
          </a:p>
          <a:p>
            <a:r>
              <a:rPr lang="en-GB" sz="1600" b="1" dirty="0">
                <a:latin typeface="+mj-lt"/>
              </a:rPr>
              <a:t>Fight against gender based </a:t>
            </a:r>
            <a:r>
              <a:rPr lang="en-GB" sz="1600" b="1" dirty="0" smtClean="0">
                <a:latin typeface="+mj-lt"/>
              </a:rPr>
              <a:t>violence</a:t>
            </a:r>
          </a:p>
          <a:p>
            <a:r>
              <a:rPr lang="en-GB" sz="1400" dirty="0" smtClean="0">
                <a:latin typeface="+mj-lt"/>
              </a:rPr>
              <a:t>2 associations:</a:t>
            </a:r>
          </a:p>
          <a:p>
            <a:r>
              <a:rPr lang="en-GB" sz="1400" dirty="0" smtClean="0">
                <a:latin typeface="+mj-lt"/>
              </a:rPr>
              <a:t>GAMS </a:t>
            </a:r>
            <a:r>
              <a:rPr lang="en-GB" sz="1400" dirty="0">
                <a:latin typeface="+mj-lt"/>
              </a:rPr>
              <a:t>: </a:t>
            </a:r>
            <a:r>
              <a:rPr lang="en-GB" sz="1400" dirty="0">
                <a:latin typeface="+mj-lt"/>
                <a:hlinkClick r:id="rId9"/>
              </a:rPr>
              <a:t>https://federationgams.org</a:t>
            </a:r>
            <a:r>
              <a:rPr lang="en-GB" sz="1400" dirty="0" smtClean="0">
                <a:latin typeface="+mj-lt"/>
                <a:hlinkClick r:id="rId9"/>
              </a:rPr>
              <a:t>/</a:t>
            </a:r>
            <a:r>
              <a:rPr lang="en-GB" sz="1400" dirty="0" smtClean="0">
                <a:latin typeface="+mj-lt"/>
              </a:rPr>
              <a:t> </a:t>
            </a:r>
          </a:p>
          <a:p>
            <a:r>
              <a:rPr lang="en-GB" sz="1400" dirty="0" smtClean="0">
                <a:latin typeface="+mj-lt"/>
              </a:rPr>
              <a:t>WOMEN FOR WOMEN FRANCE</a:t>
            </a:r>
            <a:r>
              <a:rPr lang="en-GB" sz="1400" dirty="0">
                <a:latin typeface="+mj-lt"/>
              </a:rPr>
              <a:t>: </a:t>
            </a:r>
            <a:r>
              <a:rPr lang="en-GB" sz="1400" dirty="0">
                <a:latin typeface="+mj-lt"/>
                <a:hlinkClick r:id="rId10"/>
              </a:rPr>
              <a:t>https://www.womenforwomenfrance.org</a:t>
            </a:r>
            <a:r>
              <a:rPr lang="en-GB" sz="1400" dirty="0" smtClean="0">
                <a:latin typeface="+mj-lt"/>
                <a:hlinkClick r:id="rId10"/>
              </a:rPr>
              <a:t>/</a:t>
            </a:r>
            <a:r>
              <a:rPr lang="en-GB" sz="1400" dirty="0" smtClean="0">
                <a:latin typeface="+mj-lt"/>
              </a:rPr>
              <a:t> </a:t>
            </a:r>
            <a:endParaRPr lang="en-GB" sz="1400" dirty="0">
              <a:latin typeface="+mj-lt"/>
            </a:endParaRPr>
          </a:p>
          <a:p>
            <a:endParaRPr lang="fr-FR" sz="1400" dirty="0">
              <a:latin typeface="+mj-lt"/>
            </a:endParaRPr>
          </a:p>
          <a:p>
            <a:endParaRPr lang="fr-FR" sz="14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8968552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3250</TotalTime>
  <Words>899</Words>
  <Application>Microsoft Office PowerPoint</Application>
  <PresentationFormat>Grand écran</PresentationFormat>
  <Paragraphs>173</Paragraphs>
  <Slides>10</Slides>
  <Notes>10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6" baseType="lpstr">
      <vt:lpstr>Arial</vt:lpstr>
      <vt:lpstr>Calibri</vt:lpstr>
      <vt:lpstr>Marianne</vt:lpstr>
      <vt:lpstr>Marianne-Regular</vt:lpstr>
      <vt:lpstr>Wingdings</vt:lpstr>
      <vt:lpstr>Office Theme</vt:lpstr>
      <vt:lpstr> Presentation of the French priority measures for migrant women’s integration  Promotion of skills, qualifications and access to employment  EMN “Women in migration” conference Zagreb, 23 June 2022 </vt:lpstr>
      <vt:lpstr>Key figures on regular migration in France</vt:lpstr>
      <vt:lpstr>Key figures on labor market in France</vt:lpstr>
      <vt:lpstr>Key obstacles for women to access to employment </vt:lpstr>
      <vt:lpstr>Policy framework and priority measure </vt:lpstr>
      <vt:lpstr>Good practices</vt:lpstr>
      <vt:lpstr>Good practices</vt:lpstr>
      <vt:lpstr>Bibliography </vt:lpstr>
      <vt:lpstr>Associations and programmes web sites</vt:lpstr>
      <vt:lpstr>Thank you for your attention  sdie-dian-dgef@interieur.gouv.fr    </vt:lpstr>
    </vt:vector>
  </TitlesOfParts>
  <Company>DGEF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KUTEK Sarah-Laure</dc:creator>
  <cp:lastModifiedBy>MANDONNET Mathilde</cp:lastModifiedBy>
  <cp:revision>77</cp:revision>
  <cp:lastPrinted>2022-06-22T10:21:26Z</cp:lastPrinted>
  <dcterms:created xsi:type="dcterms:W3CDTF">2022-05-03T09:03:13Z</dcterms:created>
  <dcterms:modified xsi:type="dcterms:W3CDTF">2022-06-23T13:35:31Z</dcterms:modified>
</cp:coreProperties>
</file>